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7" r:id="rId2"/>
    <p:sldId id="517" r:id="rId3"/>
    <p:sldId id="518" r:id="rId4"/>
    <p:sldId id="424" r:id="rId5"/>
    <p:sldId id="443" r:id="rId6"/>
    <p:sldId id="444" r:id="rId7"/>
    <p:sldId id="445" r:id="rId8"/>
    <p:sldId id="449" r:id="rId9"/>
    <p:sldId id="507" r:id="rId10"/>
    <p:sldId id="508" r:id="rId11"/>
    <p:sldId id="509" r:id="rId12"/>
    <p:sldId id="423" r:id="rId13"/>
    <p:sldId id="446" r:id="rId14"/>
    <p:sldId id="448" r:id="rId15"/>
    <p:sldId id="447" r:id="rId16"/>
    <p:sldId id="420" r:id="rId17"/>
    <p:sldId id="450" r:id="rId18"/>
    <p:sldId id="455" r:id="rId19"/>
    <p:sldId id="452" r:id="rId20"/>
    <p:sldId id="453" r:id="rId21"/>
    <p:sldId id="458" r:id="rId22"/>
    <p:sldId id="451" r:id="rId23"/>
    <p:sldId id="456" r:id="rId24"/>
    <p:sldId id="457"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474" r:id="rId38"/>
    <p:sldId id="472" r:id="rId39"/>
    <p:sldId id="473" r:id="rId40"/>
    <p:sldId id="475" r:id="rId41"/>
    <p:sldId id="476" r:id="rId42"/>
    <p:sldId id="477" r:id="rId43"/>
    <p:sldId id="480" r:id="rId44"/>
    <p:sldId id="478" r:id="rId45"/>
    <p:sldId id="481" r:id="rId46"/>
    <p:sldId id="479" r:id="rId47"/>
    <p:sldId id="482" r:id="rId48"/>
    <p:sldId id="483" r:id="rId49"/>
    <p:sldId id="484" r:id="rId50"/>
    <p:sldId id="485" r:id="rId51"/>
    <p:sldId id="486" r:id="rId52"/>
    <p:sldId id="487" r:id="rId53"/>
    <p:sldId id="488" r:id="rId54"/>
    <p:sldId id="489" r:id="rId55"/>
    <p:sldId id="490" r:id="rId56"/>
    <p:sldId id="491" r:id="rId57"/>
    <p:sldId id="492" r:id="rId58"/>
    <p:sldId id="493" r:id="rId59"/>
    <p:sldId id="494" r:id="rId60"/>
    <p:sldId id="495" r:id="rId61"/>
    <p:sldId id="496" r:id="rId62"/>
    <p:sldId id="497" r:id="rId63"/>
    <p:sldId id="498" r:id="rId64"/>
    <p:sldId id="499" r:id="rId65"/>
    <p:sldId id="500" r:id="rId66"/>
    <p:sldId id="501" r:id="rId67"/>
    <p:sldId id="502" r:id="rId68"/>
    <p:sldId id="503" r:id="rId69"/>
    <p:sldId id="504" r:id="rId70"/>
    <p:sldId id="505" r:id="rId71"/>
    <p:sldId id="506" r:id="rId72"/>
    <p:sldId id="510" r:id="rId73"/>
    <p:sldId id="511" r:id="rId74"/>
    <p:sldId id="512" r:id="rId75"/>
    <p:sldId id="513" r:id="rId76"/>
    <p:sldId id="514" r:id="rId77"/>
    <p:sldId id="515" r:id="rId78"/>
    <p:sldId id="51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58"/>
  </p:normalViewPr>
  <p:slideViewPr>
    <p:cSldViewPr snapToGrid="0">
      <p:cViewPr varScale="1">
        <p:scale>
          <a:sx n="78" d="100"/>
          <a:sy n="78" d="100"/>
        </p:scale>
        <p:origin x="869"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6425F-27FE-47C3-8F6D-7CAA87A78B7E}"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6B671-5D00-428F-BCB0-5D9A3F1C0CEA}" type="slidenum">
              <a:rPr lang="en-US" smtClean="0"/>
              <a:t>‹#›</a:t>
            </a:fld>
            <a:endParaRPr lang="en-US"/>
          </a:p>
        </p:txBody>
      </p:sp>
    </p:spTree>
    <p:extLst>
      <p:ext uri="{BB962C8B-B14F-4D97-AF65-F5344CB8AC3E}">
        <p14:creationId xmlns:p14="http://schemas.microsoft.com/office/powerpoint/2010/main" val="249954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C6B671-5D00-428F-BCB0-5D9A3F1C0CEA}" type="slidenum">
              <a:rPr lang="en-US" smtClean="0"/>
              <a:t>1</a:t>
            </a:fld>
            <a:endParaRPr lang="en-US"/>
          </a:p>
        </p:txBody>
      </p:sp>
    </p:spTree>
    <p:extLst>
      <p:ext uri="{BB962C8B-B14F-4D97-AF65-F5344CB8AC3E}">
        <p14:creationId xmlns:p14="http://schemas.microsoft.com/office/powerpoint/2010/main" val="297235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1DCB-92B4-3238-8D83-4A5695180A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4248D-B0D5-9AB0-D23D-AFF07BE79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DBF00-AE98-D6AE-C2F2-3A1F49FB16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84A216F5-A22C-9D3A-E135-B8E5AE5A9CC8}"/>
              </a:ext>
            </a:extLst>
          </p:cNvPr>
          <p:cNvSpPr>
            <a:spLocks noGrp="1"/>
          </p:cNvSpPr>
          <p:nvPr>
            <p:ph type="sldNum" sz="quarter" idx="5"/>
          </p:nvPr>
        </p:nvSpPr>
        <p:spPr/>
        <p:txBody>
          <a:bodyPr/>
          <a:lstStyle/>
          <a:p>
            <a:fld id="{4FC6B671-5D00-428F-BCB0-5D9A3F1C0CEA}" type="slidenum">
              <a:rPr lang="en-US" smtClean="0"/>
              <a:t>10</a:t>
            </a:fld>
            <a:endParaRPr lang="en-US"/>
          </a:p>
        </p:txBody>
      </p:sp>
    </p:spTree>
    <p:extLst>
      <p:ext uri="{BB962C8B-B14F-4D97-AF65-F5344CB8AC3E}">
        <p14:creationId xmlns:p14="http://schemas.microsoft.com/office/powerpoint/2010/main" val="380982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D754-5CFF-D5EC-8482-AF884CB36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AA115-B0F8-613F-F0EF-1F223FEB0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2D33F-4D42-0573-CA5E-4143647CCE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9F75086-B74D-716F-D0A6-789167C99141}"/>
              </a:ext>
            </a:extLst>
          </p:cNvPr>
          <p:cNvSpPr>
            <a:spLocks noGrp="1"/>
          </p:cNvSpPr>
          <p:nvPr>
            <p:ph type="sldNum" sz="quarter" idx="5"/>
          </p:nvPr>
        </p:nvSpPr>
        <p:spPr/>
        <p:txBody>
          <a:bodyPr/>
          <a:lstStyle/>
          <a:p>
            <a:fld id="{4FC6B671-5D00-428F-BCB0-5D9A3F1C0CEA}" type="slidenum">
              <a:rPr lang="en-US" smtClean="0"/>
              <a:t>11</a:t>
            </a:fld>
            <a:endParaRPr lang="en-US"/>
          </a:p>
        </p:txBody>
      </p:sp>
    </p:spTree>
    <p:extLst>
      <p:ext uri="{BB962C8B-B14F-4D97-AF65-F5344CB8AC3E}">
        <p14:creationId xmlns:p14="http://schemas.microsoft.com/office/powerpoint/2010/main" val="233715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53D9-1A8C-F2CD-8E3C-085DF936F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18771-4C04-1EF3-98D1-5FB9B4E68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82302-3304-56C0-E150-0624DF0237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19A25998-2A8D-ED53-9BEA-DC330B226C25}"/>
              </a:ext>
            </a:extLst>
          </p:cNvPr>
          <p:cNvSpPr>
            <a:spLocks noGrp="1"/>
          </p:cNvSpPr>
          <p:nvPr>
            <p:ph type="sldNum" sz="quarter" idx="5"/>
          </p:nvPr>
        </p:nvSpPr>
        <p:spPr/>
        <p:txBody>
          <a:bodyPr/>
          <a:lstStyle/>
          <a:p>
            <a:fld id="{4FC6B671-5D00-428F-BCB0-5D9A3F1C0CEA}" type="slidenum">
              <a:rPr lang="en-US" smtClean="0"/>
              <a:t>12</a:t>
            </a:fld>
            <a:endParaRPr lang="en-US"/>
          </a:p>
        </p:txBody>
      </p:sp>
    </p:spTree>
    <p:extLst>
      <p:ext uri="{BB962C8B-B14F-4D97-AF65-F5344CB8AC3E}">
        <p14:creationId xmlns:p14="http://schemas.microsoft.com/office/powerpoint/2010/main" val="276144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5BE8A-D643-6D74-17F7-673DEA40B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8F5C6-6BE8-17D2-EFC6-B9F28457A3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68D49-520E-25E1-3B38-ADDEC95DD8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A9ED78F6-1657-9B73-A58D-D351C2794449}"/>
              </a:ext>
            </a:extLst>
          </p:cNvPr>
          <p:cNvSpPr>
            <a:spLocks noGrp="1"/>
          </p:cNvSpPr>
          <p:nvPr>
            <p:ph type="sldNum" sz="quarter" idx="5"/>
          </p:nvPr>
        </p:nvSpPr>
        <p:spPr/>
        <p:txBody>
          <a:bodyPr/>
          <a:lstStyle/>
          <a:p>
            <a:fld id="{4FC6B671-5D00-428F-BCB0-5D9A3F1C0CEA}" type="slidenum">
              <a:rPr lang="en-US" smtClean="0"/>
              <a:t>13</a:t>
            </a:fld>
            <a:endParaRPr lang="en-US"/>
          </a:p>
        </p:txBody>
      </p:sp>
    </p:spTree>
    <p:extLst>
      <p:ext uri="{BB962C8B-B14F-4D97-AF65-F5344CB8AC3E}">
        <p14:creationId xmlns:p14="http://schemas.microsoft.com/office/powerpoint/2010/main" val="161792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1E3E2-D3C4-416A-0D50-601841F44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D64A8-AD4D-7135-0D95-0772FF469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FD8CC-956B-C8CA-6FA0-11BCBE02D9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7EA4CC7-3725-E2C3-01A1-670996D06DFC}"/>
              </a:ext>
            </a:extLst>
          </p:cNvPr>
          <p:cNvSpPr>
            <a:spLocks noGrp="1"/>
          </p:cNvSpPr>
          <p:nvPr>
            <p:ph type="sldNum" sz="quarter" idx="5"/>
          </p:nvPr>
        </p:nvSpPr>
        <p:spPr/>
        <p:txBody>
          <a:bodyPr/>
          <a:lstStyle/>
          <a:p>
            <a:fld id="{4FC6B671-5D00-428F-BCB0-5D9A3F1C0CEA}" type="slidenum">
              <a:rPr lang="en-US" smtClean="0"/>
              <a:t>14</a:t>
            </a:fld>
            <a:endParaRPr lang="en-US"/>
          </a:p>
        </p:txBody>
      </p:sp>
    </p:spTree>
    <p:extLst>
      <p:ext uri="{BB962C8B-B14F-4D97-AF65-F5344CB8AC3E}">
        <p14:creationId xmlns:p14="http://schemas.microsoft.com/office/powerpoint/2010/main" val="3089171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E3E30-A2E3-7347-BE9C-09D067DF7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92F80-0360-89BD-AFB6-10393CBC8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B676A-6F25-8BB9-BB1B-5FE5EC6234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2AE1D278-82EC-95C5-4DE6-FD0C0F40181C}"/>
              </a:ext>
            </a:extLst>
          </p:cNvPr>
          <p:cNvSpPr>
            <a:spLocks noGrp="1"/>
          </p:cNvSpPr>
          <p:nvPr>
            <p:ph type="sldNum" sz="quarter" idx="5"/>
          </p:nvPr>
        </p:nvSpPr>
        <p:spPr/>
        <p:txBody>
          <a:bodyPr/>
          <a:lstStyle/>
          <a:p>
            <a:fld id="{4FC6B671-5D00-428F-BCB0-5D9A3F1C0CEA}" type="slidenum">
              <a:rPr lang="en-US" smtClean="0"/>
              <a:t>15</a:t>
            </a:fld>
            <a:endParaRPr lang="en-US"/>
          </a:p>
        </p:txBody>
      </p:sp>
    </p:spTree>
    <p:extLst>
      <p:ext uri="{BB962C8B-B14F-4D97-AF65-F5344CB8AC3E}">
        <p14:creationId xmlns:p14="http://schemas.microsoft.com/office/powerpoint/2010/main" val="1149973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3C0AE-42BA-901E-6B80-C24DA58F3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ABF1C-50BC-CA08-22C4-6700F03D8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CF8FA-EEBE-65AC-E132-C6254C50BF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4AA86E6D-2586-ABAE-78E2-862187660D96}"/>
              </a:ext>
            </a:extLst>
          </p:cNvPr>
          <p:cNvSpPr>
            <a:spLocks noGrp="1"/>
          </p:cNvSpPr>
          <p:nvPr>
            <p:ph type="sldNum" sz="quarter" idx="5"/>
          </p:nvPr>
        </p:nvSpPr>
        <p:spPr/>
        <p:txBody>
          <a:bodyPr/>
          <a:lstStyle/>
          <a:p>
            <a:fld id="{4FC6B671-5D00-428F-BCB0-5D9A3F1C0CEA}" type="slidenum">
              <a:rPr lang="en-US" smtClean="0"/>
              <a:t>16</a:t>
            </a:fld>
            <a:endParaRPr lang="en-US"/>
          </a:p>
        </p:txBody>
      </p:sp>
    </p:spTree>
    <p:extLst>
      <p:ext uri="{BB962C8B-B14F-4D97-AF65-F5344CB8AC3E}">
        <p14:creationId xmlns:p14="http://schemas.microsoft.com/office/powerpoint/2010/main" val="752111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97BFC-A2C8-CEC0-76B2-D69997150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192BB-6F56-D23C-704F-7F3D84FC4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07CF0-6EDA-E127-2A51-09B1739526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69D7215D-2DCC-4459-E760-210C5944CF54}"/>
              </a:ext>
            </a:extLst>
          </p:cNvPr>
          <p:cNvSpPr>
            <a:spLocks noGrp="1"/>
          </p:cNvSpPr>
          <p:nvPr>
            <p:ph type="sldNum" sz="quarter" idx="5"/>
          </p:nvPr>
        </p:nvSpPr>
        <p:spPr/>
        <p:txBody>
          <a:bodyPr/>
          <a:lstStyle/>
          <a:p>
            <a:fld id="{4FC6B671-5D00-428F-BCB0-5D9A3F1C0CEA}" type="slidenum">
              <a:rPr lang="en-US" smtClean="0"/>
              <a:t>17</a:t>
            </a:fld>
            <a:endParaRPr lang="en-US"/>
          </a:p>
        </p:txBody>
      </p:sp>
    </p:spTree>
    <p:extLst>
      <p:ext uri="{BB962C8B-B14F-4D97-AF65-F5344CB8AC3E}">
        <p14:creationId xmlns:p14="http://schemas.microsoft.com/office/powerpoint/2010/main" val="1355328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95745-8E42-4638-A817-513D2805F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8C2B8-9F23-A89D-F221-540E0F5D6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84575-6743-2F3F-FBC9-7D263F3622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B891781-F08E-9962-BB79-FF5C22500C48}"/>
              </a:ext>
            </a:extLst>
          </p:cNvPr>
          <p:cNvSpPr>
            <a:spLocks noGrp="1"/>
          </p:cNvSpPr>
          <p:nvPr>
            <p:ph type="sldNum" sz="quarter" idx="5"/>
          </p:nvPr>
        </p:nvSpPr>
        <p:spPr/>
        <p:txBody>
          <a:bodyPr/>
          <a:lstStyle/>
          <a:p>
            <a:fld id="{4FC6B671-5D00-428F-BCB0-5D9A3F1C0CEA}" type="slidenum">
              <a:rPr lang="en-US" smtClean="0"/>
              <a:t>18</a:t>
            </a:fld>
            <a:endParaRPr lang="en-US"/>
          </a:p>
        </p:txBody>
      </p:sp>
    </p:spTree>
    <p:extLst>
      <p:ext uri="{BB962C8B-B14F-4D97-AF65-F5344CB8AC3E}">
        <p14:creationId xmlns:p14="http://schemas.microsoft.com/office/powerpoint/2010/main" val="127844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E8EAC-30A2-E74E-E192-F3F011A3C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EEB93-4669-80BE-C969-C8995DED1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D7045-354E-F926-C368-C432C8279B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A7ED0383-0796-B88B-6B9A-CE61D4ECBD80}"/>
              </a:ext>
            </a:extLst>
          </p:cNvPr>
          <p:cNvSpPr>
            <a:spLocks noGrp="1"/>
          </p:cNvSpPr>
          <p:nvPr>
            <p:ph type="sldNum" sz="quarter" idx="5"/>
          </p:nvPr>
        </p:nvSpPr>
        <p:spPr/>
        <p:txBody>
          <a:bodyPr/>
          <a:lstStyle/>
          <a:p>
            <a:fld id="{4FC6B671-5D00-428F-BCB0-5D9A3F1C0CEA}" type="slidenum">
              <a:rPr lang="en-US" smtClean="0"/>
              <a:t>19</a:t>
            </a:fld>
            <a:endParaRPr lang="en-US"/>
          </a:p>
        </p:txBody>
      </p:sp>
    </p:spTree>
    <p:extLst>
      <p:ext uri="{BB962C8B-B14F-4D97-AF65-F5344CB8AC3E}">
        <p14:creationId xmlns:p14="http://schemas.microsoft.com/office/powerpoint/2010/main" val="218926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9C3C-BCD4-6C3E-24E1-E231D1092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AD89D-38F6-9355-2AEF-F271C7718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DE6BA-953F-7673-05E9-7604D1E956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D85466A-C07B-054B-FDBA-619D488BA6F3}"/>
              </a:ext>
            </a:extLst>
          </p:cNvPr>
          <p:cNvSpPr>
            <a:spLocks noGrp="1"/>
          </p:cNvSpPr>
          <p:nvPr>
            <p:ph type="sldNum" sz="quarter" idx="5"/>
          </p:nvPr>
        </p:nvSpPr>
        <p:spPr/>
        <p:txBody>
          <a:bodyPr/>
          <a:lstStyle/>
          <a:p>
            <a:fld id="{4FC6B671-5D00-428F-BCB0-5D9A3F1C0CEA}" type="slidenum">
              <a:rPr lang="en-US" smtClean="0"/>
              <a:t>2</a:t>
            </a:fld>
            <a:endParaRPr lang="en-US"/>
          </a:p>
        </p:txBody>
      </p:sp>
    </p:spTree>
    <p:extLst>
      <p:ext uri="{BB962C8B-B14F-4D97-AF65-F5344CB8AC3E}">
        <p14:creationId xmlns:p14="http://schemas.microsoft.com/office/powerpoint/2010/main" val="262095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7315-7188-8937-7850-6EA96F691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58F05-5FB2-F663-0D06-DFED4E9316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5814F-5D44-B7F6-E44D-D8C165A7D8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D485775-E92E-AD9D-F57E-C7FD60DC38B1}"/>
              </a:ext>
            </a:extLst>
          </p:cNvPr>
          <p:cNvSpPr>
            <a:spLocks noGrp="1"/>
          </p:cNvSpPr>
          <p:nvPr>
            <p:ph type="sldNum" sz="quarter" idx="5"/>
          </p:nvPr>
        </p:nvSpPr>
        <p:spPr/>
        <p:txBody>
          <a:bodyPr/>
          <a:lstStyle/>
          <a:p>
            <a:fld id="{4FC6B671-5D00-428F-BCB0-5D9A3F1C0CEA}" type="slidenum">
              <a:rPr lang="en-US" smtClean="0"/>
              <a:t>20</a:t>
            </a:fld>
            <a:endParaRPr lang="en-US"/>
          </a:p>
        </p:txBody>
      </p:sp>
    </p:spTree>
    <p:extLst>
      <p:ext uri="{BB962C8B-B14F-4D97-AF65-F5344CB8AC3E}">
        <p14:creationId xmlns:p14="http://schemas.microsoft.com/office/powerpoint/2010/main" val="813733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19480-26FF-B87E-3AA6-821C5C27B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C7A43-705D-4A7C-FDC2-6EE3EBC0A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5F31F-2243-A3C2-7D8B-66C56AEF4A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CA83B83-852E-0F7A-95FB-BE137CF2640C}"/>
              </a:ext>
            </a:extLst>
          </p:cNvPr>
          <p:cNvSpPr>
            <a:spLocks noGrp="1"/>
          </p:cNvSpPr>
          <p:nvPr>
            <p:ph type="sldNum" sz="quarter" idx="5"/>
          </p:nvPr>
        </p:nvSpPr>
        <p:spPr/>
        <p:txBody>
          <a:bodyPr/>
          <a:lstStyle/>
          <a:p>
            <a:fld id="{4FC6B671-5D00-428F-BCB0-5D9A3F1C0CEA}" type="slidenum">
              <a:rPr lang="en-US" smtClean="0"/>
              <a:t>21</a:t>
            </a:fld>
            <a:endParaRPr lang="en-US"/>
          </a:p>
        </p:txBody>
      </p:sp>
    </p:spTree>
    <p:extLst>
      <p:ext uri="{BB962C8B-B14F-4D97-AF65-F5344CB8AC3E}">
        <p14:creationId xmlns:p14="http://schemas.microsoft.com/office/powerpoint/2010/main" val="712495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F5A2-5552-A4EE-23F7-3988C940F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093A2-7E1C-1286-4BE1-FB6DA61149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C5AF2-153B-B9CC-5D1D-32E349AD2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031F89A-0222-656C-5202-BE1FC87E10D3}"/>
              </a:ext>
            </a:extLst>
          </p:cNvPr>
          <p:cNvSpPr>
            <a:spLocks noGrp="1"/>
          </p:cNvSpPr>
          <p:nvPr>
            <p:ph type="sldNum" sz="quarter" idx="5"/>
          </p:nvPr>
        </p:nvSpPr>
        <p:spPr/>
        <p:txBody>
          <a:bodyPr/>
          <a:lstStyle/>
          <a:p>
            <a:fld id="{4FC6B671-5D00-428F-BCB0-5D9A3F1C0CEA}" type="slidenum">
              <a:rPr lang="en-US" smtClean="0"/>
              <a:t>22</a:t>
            </a:fld>
            <a:endParaRPr lang="en-US"/>
          </a:p>
        </p:txBody>
      </p:sp>
    </p:spTree>
    <p:extLst>
      <p:ext uri="{BB962C8B-B14F-4D97-AF65-F5344CB8AC3E}">
        <p14:creationId xmlns:p14="http://schemas.microsoft.com/office/powerpoint/2010/main" val="555080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8925B-0460-2B52-F8B9-6209D03A8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BDF94-7357-230F-DAE1-CA5AC3E6C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1DD28-8F38-7168-4F6C-50F3242363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0CA45CC-7A30-33F9-6102-CA6D066FD88D}"/>
              </a:ext>
            </a:extLst>
          </p:cNvPr>
          <p:cNvSpPr>
            <a:spLocks noGrp="1"/>
          </p:cNvSpPr>
          <p:nvPr>
            <p:ph type="sldNum" sz="quarter" idx="5"/>
          </p:nvPr>
        </p:nvSpPr>
        <p:spPr/>
        <p:txBody>
          <a:bodyPr/>
          <a:lstStyle/>
          <a:p>
            <a:fld id="{4FC6B671-5D00-428F-BCB0-5D9A3F1C0CEA}" type="slidenum">
              <a:rPr lang="en-US" smtClean="0"/>
              <a:t>23</a:t>
            </a:fld>
            <a:endParaRPr lang="en-US"/>
          </a:p>
        </p:txBody>
      </p:sp>
    </p:spTree>
    <p:extLst>
      <p:ext uri="{BB962C8B-B14F-4D97-AF65-F5344CB8AC3E}">
        <p14:creationId xmlns:p14="http://schemas.microsoft.com/office/powerpoint/2010/main" val="277755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6C0A0-71D6-A2F9-CDA1-E30132ACC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BEC2E-CF3F-ED9E-CE93-5D9E7DA9C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CA23B-03F5-A339-BB6D-E022305AE3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4D331FB9-2EEA-047D-0D00-F48AEE4E68EE}"/>
              </a:ext>
            </a:extLst>
          </p:cNvPr>
          <p:cNvSpPr>
            <a:spLocks noGrp="1"/>
          </p:cNvSpPr>
          <p:nvPr>
            <p:ph type="sldNum" sz="quarter" idx="5"/>
          </p:nvPr>
        </p:nvSpPr>
        <p:spPr/>
        <p:txBody>
          <a:bodyPr/>
          <a:lstStyle/>
          <a:p>
            <a:fld id="{4FC6B671-5D00-428F-BCB0-5D9A3F1C0CEA}" type="slidenum">
              <a:rPr lang="en-US" smtClean="0"/>
              <a:t>24</a:t>
            </a:fld>
            <a:endParaRPr lang="en-US"/>
          </a:p>
        </p:txBody>
      </p:sp>
    </p:spTree>
    <p:extLst>
      <p:ext uri="{BB962C8B-B14F-4D97-AF65-F5344CB8AC3E}">
        <p14:creationId xmlns:p14="http://schemas.microsoft.com/office/powerpoint/2010/main" val="3177818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15B41-EFAE-7265-FBEE-CEBCB381A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0E43A-6002-A594-8972-4B68FCBFF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C6BA4-83FA-578D-BADA-2F7C699CE0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6D81D1C4-931A-6D67-2D8F-D01502DEE998}"/>
              </a:ext>
            </a:extLst>
          </p:cNvPr>
          <p:cNvSpPr>
            <a:spLocks noGrp="1"/>
          </p:cNvSpPr>
          <p:nvPr>
            <p:ph type="sldNum" sz="quarter" idx="5"/>
          </p:nvPr>
        </p:nvSpPr>
        <p:spPr/>
        <p:txBody>
          <a:bodyPr/>
          <a:lstStyle/>
          <a:p>
            <a:fld id="{4FC6B671-5D00-428F-BCB0-5D9A3F1C0CEA}" type="slidenum">
              <a:rPr lang="en-US" smtClean="0"/>
              <a:t>25</a:t>
            </a:fld>
            <a:endParaRPr lang="en-US"/>
          </a:p>
        </p:txBody>
      </p:sp>
    </p:spTree>
    <p:extLst>
      <p:ext uri="{BB962C8B-B14F-4D97-AF65-F5344CB8AC3E}">
        <p14:creationId xmlns:p14="http://schemas.microsoft.com/office/powerpoint/2010/main" val="1404903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DACB2-E869-E4C7-10EF-36B430A3E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BAB8C-B01E-5B39-B76F-C12751B89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79ADA-7533-EE42-059C-65D1B6FBD6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1B11F9B-F639-CFC8-C352-188C008B9F61}"/>
              </a:ext>
            </a:extLst>
          </p:cNvPr>
          <p:cNvSpPr>
            <a:spLocks noGrp="1"/>
          </p:cNvSpPr>
          <p:nvPr>
            <p:ph type="sldNum" sz="quarter" idx="5"/>
          </p:nvPr>
        </p:nvSpPr>
        <p:spPr/>
        <p:txBody>
          <a:bodyPr/>
          <a:lstStyle/>
          <a:p>
            <a:fld id="{4FC6B671-5D00-428F-BCB0-5D9A3F1C0CEA}" type="slidenum">
              <a:rPr lang="en-US" smtClean="0"/>
              <a:t>26</a:t>
            </a:fld>
            <a:endParaRPr lang="en-US"/>
          </a:p>
        </p:txBody>
      </p:sp>
    </p:spTree>
    <p:extLst>
      <p:ext uri="{BB962C8B-B14F-4D97-AF65-F5344CB8AC3E}">
        <p14:creationId xmlns:p14="http://schemas.microsoft.com/office/powerpoint/2010/main" val="409231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5E4A7-4258-C894-31D6-B044E41ED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D38A8-18D8-3F60-C603-0D5118F29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8765C-E006-5247-EF09-CEB8B14EF1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CE4B938-23DF-61FF-AF74-102FB8EAF1FE}"/>
              </a:ext>
            </a:extLst>
          </p:cNvPr>
          <p:cNvSpPr>
            <a:spLocks noGrp="1"/>
          </p:cNvSpPr>
          <p:nvPr>
            <p:ph type="sldNum" sz="quarter" idx="5"/>
          </p:nvPr>
        </p:nvSpPr>
        <p:spPr/>
        <p:txBody>
          <a:bodyPr/>
          <a:lstStyle/>
          <a:p>
            <a:fld id="{4FC6B671-5D00-428F-BCB0-5D9A3F1C0CEA}" type="slidenum">
              <a:rPr lang="en-US" smtClean="0"/>
              <a:t>27</a:t>
            </a:fld>
            <a:endParaRPr lang="en-US"/>
          </a:p>
        </p:txBody>
      </p:sp>
    </p:spTree>
    <p:extLst>
      <p:ext uri="{BB962C8B-B14F-4D97-AF65-F5344CB8AC3E}">
        <p14:creationId xmlns:p14="http://schemas.microsoft.com/office/powerpoint/2010/main" val="660389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2BD37-1D7E-0E87-9707-6BBC2DAEC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C9BAF-BA45-CD35-BA74-B2F2D480F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D39F4-1742-E234-8ECC-90B333A4A4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18B4C36C-365E-5335-C7FD-3E1F81B5FEEC}"/>
              </a:ext>
            </a:extLst>
          </p:cNvPr>
          <p:cNvSpPr>
            <a:spLocks noGrp="1"/>
          </p:cNvSpPr>
          <p:nvPr>
            <p:ph type="sldNum" sz="quarter" idx="5"/>
          </p:nvPr>
        </p:nvSpPr>
        <p:spPr/>
        <p:txBody>
          <a:bodyPr/>
          <a:lstStyle/>
          <a:p>
            <a:fld id="{4FC6B671-5D00-428F-BCB0-5D9A3F1C0CEA}" type="slidenum">
              <a:rPr lang="en-US" smtClean="0"/>
              <a:t>28</a:t>
            </a:fld>
            <a:endParaRPr lang="en-US"/>
          </a:p>
        </p:txBody>
      </p:sp>
    </p:spTree>
    <p:extLst>
      <p:ext uri="{BB962C8B-B14F-4D97-AF65-F5344CB8AC3E}">
        <p14:creationId xmlns:p14="http://schemas.microsoft.com/office/powerpoint/2010/main" val="4208794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24BF0-3CD1-D15E-197A-F9EA77611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C26B8-D0DE-A7AA-0DAB-C01EED26B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5850A-3249-198E-EC60-51836B8A48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3D787EBE-5538-9C90-9A01-8CC2FE62273F}"/>
              </a:ext>
            </a:extLst>
          </p:cNvPr>
          <p:cNvSpPr>
            <a:spLocks noGrp="1"/>
          </p:cNvSpPr>
          <p:nvPr>
            <p:ph type="sldNum" sz="quarter" idx="5"/>
          </p:nvPr>
        </p:nvSpPr>
        <p:spPr/>
        <p:txBody>
          <a:bodyPr/>
          <a:lstStyle/>
          <a:p>
            <a:fld id="{4FC6B671-5D00-428F-BCB0-5D9A3F1C0CEA}" type="slidenum">
              <a:rPr lang="en-US" smtClean="0"/>
              <a:t>29</a:t>
            </a:fld>
            <a:endParaRPr lang="en-US"/>
          </a:p>
        </p:txBody>
      </p:sp>
    </p:spTree>
    <p:extLst>
      <p:ext uri="{BB962C8B-B14F-4D97-AF65-F5344CB8AC3E}">
        <p14:creationId xmlns:p14="http://schemas.microsoft.com/office/powerpoint/2010/main" val="174600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5BB75-1B1A-EC50-C33B-63FF60725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F4C48-3103-453A-A90F-81EF56D25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701D4-8F9B-BC70-917E-32D0480E00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EBF52469-BFD9-74AE-C216-5AA2A3A220EE}"/>
              </a:ext>
            </a:extLst>
          </p:cNvPr>
          <p:cNvSpPr>
            <a:spLocks noGrp="1"/>
          </p:cNvSpPr>
          <p:nvPr>
            <p:ph type="sldNum" sz="quarter" idx="5"/>
          </p:nvPr>
        </p:nvSpPr>
        <p:spPr/>
        <p:txBody>
          <a:bodyPr/>
          <a:lstStyle/>
          <a:p>
            <a:fld id="{4FC6B671-5D00-428F-BCB0-5D9A3F1C0CEA}" type="slidenum">
              <a:rPr lang="en-US" smtClean="0"/>
              <a:t>3</a:t>
            </a:fld>
            <a:endParaRPr lang="en-US"/>
          </a:p>
        </p:txBody>
      </p:sp>
    </p:spTree>
    <p:extLst>
      <p:ext uri="{BB962C8B-B14F-4D97-AF65-F5344CB8AC3E}">
        <p14:creationId xmlns:p14="http://schemas.microsoft.com/office/powerpoint/2010/main" val="61660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7F801-B335-920E-6628-BF8BCCD95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7E9AD-50F0-ED83-5B42-38DC7D6A3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94F67-1BF9-B594-EFFA-6F3F23EE7D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7EAAF85-22CB-FABF-01B4-D2F748E67849}"/>
              </a:ext>
            </a:extLst>
          </p:cNvPr>
          <p:cNvSpPr>
            <a:spLocks noGrp="1"/>
          </p:cNvSpPr>
          <p:nvPr>
            <p:ph type="sldNum" sz="quarter" idx="5"/>
          </p:nvPr>
        </p:nvSpPr>
        <p:spPr/>
        <p:txBody>
          <a:bodyPr/>
          <a:lstStyle/>
          <a:p>
            <a:fld id="{4FC6B671-5D00-428F-BCB0-5D9A3F1C0CEA}" type="slidenum">
              <a:rPr lang="en-US" smtClean="0"/>
              <a:t>30</a:t>
            </a:fld>
            <a:endParaRPr lang="en-US"/>
          </a:p>
        </p:txBody>
      </p:sp>
    </p:spTree>
    <p:extLst>
      <p:ext uri="{BB962C8B-B14F-4D97-AF65-F5344CB8AC3E}">
        <p14:creationId xmlns:p14="http://schemas.microsoft.com/office/powerpoint/2010/main" val="179290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69833-B89C-0E4B-DEAC-597BD39DC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7BB36-70D6-CF17-8B22-57BC7C374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F8328-39BB-04A1-B916-77CB748E37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388BA92C-1E14-687E-4BA4-6AAA4731CC14}"/>
              </a:ext>
            </a:extLst>
          </p:cNvPr>
          <p:cNvSpPr>
            <a:spLocks noGrp="1"/>
          </p:cNvSpPr>
          <p:nvPr>
            <p:ph type="sldNum" sz="quarter" idx="5"/>
          </p:nvPr>
        </p:nvSpPr>
        <p:spPr/>
        <p:txBody>
          <a:bodyPr/>
          <a:lstStyle/>
          <a:p>
            <a:fld id="{4FC6B671-5D00-428F-BCB0-5D9A3F1C0CEA}" type="slidenum">
              <a:rPr lang="en-US" smtClean="0"/>
              <a:t>31</a:t>
            </a:fld>
            <a:endParaRPr lang="en-US"/>
          </a:p>
        </p:txBody>
      </p:sp>
    </p:spTree>
    <p:extLst>
      <p:ext uri="{BB962C8B-B14F-4D97-AF65-F5344CB8AC3E}">
        <p14:creationId xmlns:p14="http://schemas.microsoft.com/office/powerpoint/2010/main" val="1430068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620B1-4F2D-FCB4-42D9-2F62C4BF9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51FD0-FE1B-2CB0-4F52-A2D304962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7FCFD9-F9E7-779E-3BB9-E5EE556D93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EEAFCEF-9055-2A38-404A-87F097E6C746}"/>
              </a:ext>
            </a:extLst>
          </p:cNvPr>
          <p:cNvSpPr>
            <a:spLocks noGrp="1"/>
          </p:cNvSpPr>
          <p:nvPr>
            <p:ph type="sldNum" sz="quarter" idx="5"/>
          </p:nvPr>
        </p:nvSpPr>
        <p:spPr/>
        <p:txBody>
          <a:bodyPr/>
          <a:lstStyle/>
          <a:p>
            <a:fld id="{4FC6B671-5D00-428F-BCB0-5D9A3F1C0CEA}" type="slidenum">
              <a:rPr lang="en-US" smtClean="0"/>
              <a:t>32</a:t>
            </a:fld>
            <a:endParaRPr lang="en-US"/>
          </a:p>
        </p:txBody>
      </p:sp>
    </p:spTree>
    <p:extLst>
      <p:ext uri="{BB962C8B-B14F-4D97-AF65-F5344CB8AC3E}">
        <p14:creationId xmlns:p14="http://schemas.microsoft.com/office/powerpoint/2010/main" val="331021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859E9-3FC2-DF84-D6EE-93C58C429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46E53-9B7F-EB0C-6150-859262BD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07A21-1679-39D3-B5E6-F9692C16C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2C074775-ED4A-CFD0-0096-BDE3AC36D9D8}"/>
              </a:ext>
            </a:extLst>
          </p:cNvPr>
          <p:cNvSpPr>
            <a:spLocks noGrp="1"/>
          </p:cNvSpPr>
          <p:nvPr>
            <p:ph type="sldNum" sz="quarter" idx="5"/>
          </p:nvPr>
        </p:nvSpPr>
        <p:spPr/>
        <p:txBody>
          <a:bodyPr/>
          <a:lstStyle/>
          <a:p>
            <a:fld id="{4FC6B671-5D00-428F-BCB0-5D9A3F1C0CEA}" type="slidenum">
              <a:rPr lang="en-US" smtClean="0"/>
              <a:t>33</a:t>
            </a:fld>
            <a:endParaRPr lang="en-US"/>
          </a:p>
        </p:txBody>
      </p:sp>
    </p:spTree>
    <p:extLst>
      <p:ext uri="{BB962C8B-B14F-4D97-AF65-F5344CB8AC3E}">
        <p14:creationId xmlns:p14="http://schemas.microsoft.com/office/powerpoint/2010/main" val="368204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631F3-A2F9-6F47-D11B-5B7A70634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8BCA3-7727-1BD0-7B13-8DD06F16E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02839-2C09-81AB-46F9-239D374447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0BCF826-9019-ABE2-F71A-CB9138BE7817}"/>
              </a:ext>
            </a:extLst>
          </p:cNvPr>
          <p:cNvSpPr>
            <a:spLocks noGrp="1"/>
          </p:cNvSpPr>
          <p:nvPr>
            <p:ph type="sldNum" sz="quarter" idx="5"/>
          </p:nvPr>
        </p:nvSpPr>
        <p:spPr/>
        <p:txBody>
          <a:bodyPr/>
          <a:lstStyle/>
          <a:p>
            <a:fld id="{4FC6B671-5D00-428F-BCB0-5D9A3F1C0CEA}" type="slidenum">
              <a:rPr lang="en-US" smtClean="0"/>
              <a:t>34</a:t>
            </a:fld>
            <a:endParaRPr lang="en-US"/>
          </a:p>
        </p:txBody>
      </p:sp>
    </p:spTree>
    <p:extLst>
      <p:ext uri="{BB962C8B-B14F-4D97-AF65-F5344CB8AC3E}">
        <p14:creationId xmlns:p14="http://schemas.microsoft.com/office/powerpoint/2010/main" val="2524570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6D0A3-4DCB-F765-E064-A8B430ABC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19066-75ED-7F06-1EFA-55FAEB509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767EF-AB52-A503-EFC7-E6428E6958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E737C3DD-D40D-D5D1-48F6-7C040395127E}"/>
              </a:ext>
            </a:extLst>
          </p:cNvPr>
          <p:cNvSpPr>
            <a:spLocks noGrp="1"/>
          </p:cNvSpPr>
          <p:nvPr>
            <p:ph type="sldNum" sz="quarter" idx="5"/>
          </p:nvPr>
        </p:nvSpPr>
        <p:spPr/>
        <p:txBody>
          <a:bodyPr/>
          <a:lstStyle/>
          <a:p>
            <a:fld id="{4FC6B671-5D00-428F-BCB0-5D9A3F1C0CEA}" type="slidenum">
              <a:rPr lang="en-US" smtClean="0"/>
              <a:t>35</a:t>
            </a:fld>
            <a:endParaRPr lang="en-US"/>
          </a:p>
        </p:txBody>
      </p:sp>
    </p:spTree>
    <p:extLst>
      <p:ext uri="{BB962C8B-B14F-4D97-AF65-F5344CB8AC3E}">
        <p14:creationId xmlns:p14="http://schemas.microsoft.com/office/powerpoint/2010/main" val="1485418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A6C1F-59C1-D6A0-BA88-622EE091C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1C23A-6D22-738A-18F6-5B25FD726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DC6BC-88AF-C8C3-979F-58DA033F8C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C89FB23-7BB4-EAE4-7B7E-D605FCCB623C}"/>
              </a:ext>
            </a:extLst>
          </p:cNvPr>
          <p:cNvSpPr>
            <a:spLocks noGrp="1"/>
          </p:cNvSpPr>
          <p:nvPr>
            <p:ph type="sldNum" sz="quarter" idx="5"/>
          </p:nvPr>
        </p:nvSpPr>
        <p:spPr/>
        <p:txBody>
          <a:bodyPr/>
          <a:lstStyle/>
          <a:p>
            <a:fld id="{4FC6B671-5D00-428F-BCB0-5D9A3F1C0CEA}" type="slidenum">
              <a:rPr lang="en-US" smtClean="0"/>
              <a:t>36</a:t>
            </a:fld>
            <a:endParaRPr lang="en-US"/>
          </a:p>
        </p:txBody>
      </p:sp>
    </p:spTree>
    <p:extLst>
      <p:ext uri="{BB962C8B-B14F-4D97-AF65-F5344CB8AC3E}">
        <p14:creationId xmlns:p14="http://schemas.microsoft.com/office/powerpoint/2010/main" val="338123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70760-B53C-B135-A2FB-FE3C0F3A9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CA14D-61AA-FCD6-79D3-F865F47633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4A369-2F33-A613-2B2C-9D8688AA92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DE5B143-A7F2-4C66-1D8A-43651DE94270}"/>
              </a:ext>
            </a:extLst>
          </p:cNvPr>
          <p:cNvSpPr>
            <a:spLocks noGrp="1"/>
          </p:cNvSpPr>
          <p:nvPr>
            <p:ph type="sldNum" sz="quarter" idx="5"/>
          </p:nvPr>
        </p:nvSpPr>
        <p:spPr/>
        <p:txBody>
          <a:bodyPr/>
          <a:lstStyle/>
          <a:p>
            <a:fld id="{4FC6B671-5D00-428F-BCB0-5D9A3F1C0CEA}" type="slidenum">
              <a:rPr lang="en-US" smtClean="0"/>
              <a:t>37</a:t>
            </a:fld>
            <a:endParaRPr lang="en-US"/>
          </a:p>
        </p:txBody>
      </p:sp>
    </p:spTree>
    <p:extLst>
      <p:ext uri="{BB962C8B-B14F-4D97-AF65-F5344CB8AC3E}">
        <p14:creationId xmlns:p14="http://schemas.microsoft.com/office/powerpoint/2010/main" val="1188043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A8614-C571-D9A3-F9FC-7411670F9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66989-C40A-EB56-06C0-A4327FFBE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144F5-4F25-1547-F4B6-28000FB2E5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8DE0CB73-2811-A1C0-9AA1-B9F8ADD35456}"/>
              </a:ext>
            </a:extLst>
          </p:cNvPr>
          <p:cNvSpPr>
            <a:spLocks noGrp="1"/>
          </p:cNvSpPr>
          <p:nvPr>
            <p:ph type="sldNum" sz="quarter" idx="5"/>
          </p:nvPr>
        </p:nvSpPr>
        <p:spPr/>
        <p:txBody>
          <a:bodyPr/>
          <a:lstStyle/>
          <a:p>
            <a:fld id="{4FC6B671-5D00-428F-BCB0-5D9A3F1C0CEA}" type="slidenum">
              <a:rPr lang="en-US" smtClean="0"/>
              <a:t>38</a:t>
            </a:fld>
            <a:endParaRPr lang="en-US"/>
          </a:p>
        </p:txBody>
      </p:sp>
    </p:spTree>
    <p:extLst>
      <p:ext uri="{BB962C8B-B14F-4D97-AF65-F5344CB8AC3E}">
        <p14:creationId xmlns:p14="http://schemas.microsoft.com/office/powerpoint/2010/main" val="504314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727B-393D-E5C4-67B4-0A911ADEA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BC9D7-B5EE-8466-24AE-7BFDFE4957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67984-2C93-059A-0307-AE4012CA52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328E624-E282-EC6B-36B6-3651197C0DA3}"/>
              </a:ext>
            </a:extLst>
          </p:cNvPr>
          <p:cNvSpPr>
            <a:spLocks noGrp="1"/>
          </p:cNvSpPr>
          <p:nvPr>
            <p:ph type="sldNum" sz="quarter" idx="5"/>
          </p:nvPr>
        </p:nvSpPr>
        <p:spPr/>
        <p:txBody>
          <a:bodyPr/>
          <a:lstStyle/>
          <a:p>
            <a:fld id="{4FC6B671-5D00-428F-BCB0-5D9A3F1C0CEA}" type="slidenum">
              <a:rPr lang="en-US" smtClean="0"/>
              <a:t>39</a:t>
            </a:fld>
            <a:endParaRPr lang="en-US"/>
          </a:p>
        </p:txBody>
      </p:sp>
    </p:spTree>
    <p:extLst>
      <p:ext uri="{BB962C8B-B14F-4D97-AF65-F5344CB8AC3E}">
        <p14:creationId xmlns:p14="http://schemas.microsoft.com/office/powerpoint/2010/main" val="299704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03435-C7B3-78E2-C1B2-7A56A01AA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F7AED-D1EC-E9AA-803F-C428F3CBE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C0543-6CB9-8BA6-155E-AAF1BC88AA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747760DB-B1CF-66B3-D647-357D87822FB2}"/>
              </a:ext>
            </a:extLst>
          </p:cNvPr>
          <p:cNvSpPr>
            <a:spLocks noGrp="1"/>
          </p:cNvSpPr>
          <p:nvPr>
            <p:ph type="sldNum" sz="quarter" idx="5"/>
          </p:nvPr>
        </p:nvSpPr>
        <p:spPr/>
        <p:txBody>
          <a:bodyPr/>
          <a:lstStyle/>
          <a:p>
            <a:fld id="{4FC6B671-5D00-428F-BCB0-5D9A3F1C0CEA}" type="slidenum">
              <a:rPr lang="en-US" smtClean="0"/>
              <a:t>4</a:t>
            </a:fld>
            <a:endParaRPr lang="en-US"/>
          </a:p>
        </p:txBody>
      </p:sp>
    </p:spTree>
    <p:extLst>
      <p:ext uri="{BB962C8B-B14F-4D97-AF65-F5344CB8AC3E}">
        <p14:creationId xmlns:p14="http://schemas.microsoft.com/office/powerpoint/2010/main" val="1461078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A5EB9-C38C-F928-4724-66DB13FFC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8B5AE-53CA-5F7A-1CA2-78BD591B5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63AC7-2861-8965-499A-45F457EFBD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F5BAABA-8DDF-0A6A-064C-EBB8E272E3B2}"/>
              </a:ext>
            </a:extLst>
          </p:cNvPr>
          <p:cNvSpPr>
            <a:spLocks noGrp="1"/>
          </p:cNvSpPr>
          <p:nvPr>
            <p:ph type="sldNum" sz="quarter" idx="5"/>
          </p:nvPr>
        </p:nvSpPr>
        <p:spPr/>
        <p:txBody>
          <a:bodyPr/>
          <a:lstStyle/>
          <a:p>
            <a:fld id="{4FC6B671-5D00-428F-BCB0-5D9A3F1C0CEA}" type="slidenum">
              <a:rPr lang="en-US" smtClean="0"/>
              <a:t>40</a:t>
            </a:fld>
            <a:endParaRPr lang="en-US"/>
          </a:p>
        </p:txBody>
      </p:sp>
    </p:spTree>
    <p:extLst>
      <p:ext uri="{BB962C8B-B14F-4D97-AF65-F5344CB8AC3E}">
        <p14:creationId xmlns:p14="http://schemas.microsoft.com/office/powerpoint/2010/main" val="81516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26200-3B50-5E4F-42C2-E6BE7F4AB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D3B96A-8294-05D9-508D-AE1E1BA71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D2E6B-0F06-D9C4-0787-389E7B2AF2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24885CA7-E766-D5E3-0C68-EFEDC8BB4ED3}"/>
              </a:ext>
            </a:extLst>
          </p:cNvPr>
          <p:cNvSpPr>
            <a:spLocks noGrp="1"/>
          </p:cNvSpPr>
          <p:nvPr>
            <p:ph type="sldNum" sz="quarter" idx="5"/>
          </p:nvPr>
        </p:nvSpPr>
        <p:spPr/>
        <p:txBody>
          <a:bodyPr/>
          <a:lstStyle/>
          <a:p>
            <a:fld id="{4FC6B671-5D00-428F-BCB0-5D9A3F1C0CEA}" type="slidenum">
              <a:rPr lang="en-US" smtClean="0"/>
              <a:t>41</a:t>
            </a:fld>
            <a:endParaRPr lang="en-US"/>
          </a:p>
        </p:txBody>
      </p:sp>
    </p:spTree>
    <p:extLst>
      <p:ext uri="{BB962C8B-B14F-4D97-AF65-F5344CB8AC3E}">
        <p14:creationId xmlns:p14="http://schemas.microsoft.com/office/powerpoint/2010/main" val="3187634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97451-B242-F5A0-19E9-B082338BA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44536-B7FF-EBBE-96E7-711D62E07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124F0-EDE1-852C-A1E8-F606868E46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60EB9584-BB22-C15D-DD32-A4A7F9E9706E}"/>
              </a:ext>
            </a:extLst>
          </p:cNvPr>
          <p:cNvSpPr>
            <a:spLocks noGrp="1"/>
          </p:cNvSpPr>
          <p:nvPr>
            <p:ph type="sldNum" sz="quarter" idx="5"/>
          </p:nvPr>
        </p:nvSpPr>
        <p:spPr/>
        <p:txBody>
          <a:bodyPr/>
          <a:lstStyle/>
          <a:p>
            <a:fld id="{4FC6B671-5D00-428F-BCB0-5D9A3F1C0CEA}" type="slidenum">
              <a:rPr lang="en-US" smtClean="0"/>
              <a:t>42</a:t>
            </a:fld>
            <a:endParaRPr lang="en-US"/>
          </a:p>
        </p:txBody>
      </p:sp>
    </p:spTree>
    <p:extLst>
      <p:ext uri="{BB962C8B-B14F-4D97-AF65-F5344CB8AC3E}">
        <p14:creationId xmlns:p14="http://schemas.microsoft.com/office/powerpoint/2010/main" val="1785199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3E66-40B9-ADA3-13A4-D198F71D3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71A90-57C2-D730-B0CF-54D134559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741991-082A-8BC0-1E34-0CAAA8A29B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343F368-676A-EAFF-7E09-C9FB122F14E7}"/>
              </a:ext>
            </a:extLst>
          </p:cNvPr>
          <p:cNvSpPr>
            <a:spLocks noGrp="1"/>
          </p:cNvSpPr>
          <p:nvPr>
            <p:ph type="sldNum" sz="quarter" idx="5"/>
          </p:nvPr>
        </p:nvSpPr>
        <p:spPr/>
        <p:txBody>
          <a:bodyPr/>
          <a:lstStyle/>
          <a:p>
            <a:fld id="{4FC6B671-5D00-428F-BCB0-5D9A3F1C0CEA}" type="slidenum">
              <a:rPr lang="en-US" smtClean="0"/>
              <a:t>43</a:t>
            </a:fld>
            <a:endParaRPr lang="en-US"/>
          </a:p>
        </p:txBody>
      </p:sp>
    </p:spTree>
    <p:extLst>
      <p:ext uri="{BB962C8B-B14F-4D97-AF65-F5344CB8AC3E}">
        <p14:creationId xmlns:p14="http://schemas.microsoft.com/office/powerpoint/2010/main" val="3128258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01FC-1909-08D6-BAE8-6D5C31D48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952FF-DD23-F0FA-4587-A2908DBDA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EB149-090A-F64B-A922-FE7013B8AD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80E8E5F-1F1C-0BEB-33D9-559CE6453BE8}"/>
              </a:ext>
            </a:extLst>
          </p:cNvPr>
          <p:cNvSpPr>
            <a:spLocks noGrp="1"/>
          </p:cNvSpPr>
          <p:nvPr>
            <p:ph type="sldNum" sz="quarter" idx="5"/>
          </p:nvPr>
        </p:nvSpPr>
        <p:spPr/>
        <p:txBody>
          <a:bodyPr/>
          <a:lstStyle/>
          <a:p>
            <a:fld id="{4FC6B671-5D00-428F-BCB0-5D9A3F1C0CEA}" type="slidenum">
              <a:rPr lang="en-US" smtClean="0"/>
              <a:t>44</a:t>
            </a:fld>
            <a:endParaRPr lang="en-US"/>
          </a:p>
        </p:txBody>
      </p:sp>
    </p:spTree>
    <p:extLst>
      <p:ext uri="{BB962C8B-B14F-4D97-AF65-F5344CB8AC3E}">
        <p14:creationId xmlns:p14="http://schemas.microsoft.com/office/powerpoint/2010/main" val="262731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8D93-4F91-56D7-F115-D10A7F192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9D6C9-CA34-B7AF-697A-EC3B45E57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14806-FDC1-3E19-80C5-C10D326006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06BEBAF-2CD5-934B-5BC3-E61F1EC573AE}"/>
              </a:ext>
            </a:extLst>
          </p:cNvPr>
          <p:cNvSpPr>
            <a:spLocks noGrp="1"/>
          </p:cNvSpPr>
          <p:nvPr>
            <p:ph type="sldNum" sz="quarter" idx="5"/>
          </p:nvPr>
        </p:nvSpPr>
        <p:spPr/>
        <p:txBody>
          <a:bodyPr/>
          <a:lstStyle/>
          <a:p>
            <a:fld id="{4FC6B671-5D00-428F-BCB0-5D9A3F1C0CEA}" type="slidenum">
              <a:rPr lang="en-US" smtClean="0"/>
              <a:t>45</a:t>
            </a:fld>
            <a:endParaRPr lang="en-US"/>
          </a:p>
        </p:txBody>
      </p:sp>
    </p:spTree>
    <p:extLst>
      <p:ext uri="{BB962C8B-B14F-4D97-AF65-F5344CB8AC3E}">
        <p14:creationId xmlns:p14="http://schemas.microsoft.com/office/powerpoint/2010/main" val="3448985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6EB3E-4FB1-81FE-43E5-F986F9CEF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74371-0D09-BF11-8E6E-A707F211C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B9B7D-7F01-1F0C-E5FA-7833A90164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10572CD4-D64F-602F-72DA-5979C4D9D30C}"/>
              </a:ext>
            </a:extLst>
          </p:cNvPr>
          <p:cNvSpPr>
            <a:spLocks noGrp="1"/>
          </p:cNvSpPr>
          <p:nvPr>
            <p:ph type="sldNum" sz="quarter" idx="5"/>
          </p:nvPr>
        </p:nvSpPr>
        <p:spPr/>
        <p:txBody>
          <a:bodyPr/>
          <a:lstStyle/>
          <a:p>
            <a:fld id="{4FC6B671-5D00-428F-BCB0-5D9A3F1C0CEA}" type="slidenum">
              <a:rPr lang="en-US" smtClean="0"/>
              <a:t>46</a:t>
            </a:fld>
            <a:endParaRPr lang="en-US"/>
          </a:p>
        </p:txBody>
      </p:sp>
    </p:spTree>
    <p:extLst>
      <p:ext uri="{BB962C8B-B14F-4D97-AF65-F5344CB8AC3E}">
        <p14:creationId xmlns:p14="http://schemas.microsoft.com/office/powerpoint/2010/main" val="3243622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7765-7903-BEEE-BB23-33274A4608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830D-9DCC-B1D4-0A1D-9F6BEC7B3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771F5-9F77-809B-070C-90DFA77CDF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DA443DC-58D0-4089-F854-4AAB4D6DFE23}"/>
              </a:ext>
            </a:extLst>
          </p:cNvPr>
          <p:cNvSpPr>
            <a:spLocks noGrp="1"/>
          </p:cNvSpPr>
          <p:nvPr>
            <p:ph type="sldNum" sz="quarter" idx="5"/>
          </p:nvPr>
        </p:nvSpPr>
        <p:spPr/>
        <p:txBody>
          <a:bodyPr/>
          <a:lstStyle/>
          <a:p>
            <a:fld id="{4FC6B671-5D00-428F-BCB0-5D9A3F1C0CEA}" type="slidenum">
              <a:rPr lang="en-US" smtClean="0"/>
              <a:t>47</a:t>
            </a:fld>
            <a:endParaRPr lang="en-US"/>
          </a:p>
        </p:txBody>
      </p:sp>
    </p:spTree>
    <p:extLst>
      <p:ext uri="{BB962C8B-B14F-4D97-AF65-F5344CB8AC3E}">
        <p14:creationId xmlns:p14="http://schemas.microsoft.com/office/powerpoint/2010/main" val="224850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41E4-639F-5F8B-ED89-C275F7BE2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03C8E-7C81-972F-6B3D-0863C3811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2AC3E-4FED-2917-EE7B-5EC7A2B258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89CA3F1C-607A-6A16-5B46-A298BE840C44}"/>
              </a:ext>
            </a:extLst>
          </p:cNvPr>
          <p:cNvSpPr>
            <a:spLocks noGrp="1"/>
          </p:cNvSpPr>
          <p:nvPr>
            <p:ph type="sldNum" sz="quarter" idx="5"/>
          </p:nvPr>
        </p:nvSpPr>
        <p:spPr/>
        <p:txBody>
          <a:bodyPr/>
          <a:lstStyle/>
          <a:p>
            <a:fld id="{4FC6B671-5D00-428F-BCB0-5D9A3F1C0CEA}" type="slidenum">
              <a:rPr lang="en-US" smtClean="0"/>
              <a:t>48</a:t>
            </a:fld>
            <a:endParaRPr lang="en-US"/>
          </a:p>
        </p:txBody>
      </p:sp>
    </p:spTree>
    <p:extLst>
      <p:ext uri="{BB962C8B-B14F-4D97-AF65-F5344CB8AC3E}">
        <p14:creationId xmlns:p14="http://schemas.microsoft.com/office/powerpoint/2010/main" val="1674405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B07E3-A4C4-228E-CE63-8F76EB953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4C154-601A-A491-AA5A-05E53F846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2A40D-6DD4-00B1-E317-662CC2CBAB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24FD334B-E562-EF7B-6B27-B129FBF46FB8}"/>
              </a:ext>
            </a:extLst>
          </p:cNvPr>
          <p:cNvSpPr>
            <a:spLocks noGrp="1"/>
          </p:cNvSpPr>
          <p:nvPr>
            <p:ph type="sldNum" sz="quarter" idx="5"/>
          </p:nvPr>
        </p:nvSpPr>
        <p:spPr/>
        <p:txBody>
          <a:bodyPr/>
          <a:lstStyle/>
          <a:p>
            <a:fld id="{4FC6B671-5D00-428F-BCB0-5D9A3F1C0CEA}" type="slidenum">
              <a:rPr lang="en-US" smtClean="0"/>
              <a:t>49</a:t>
            </a:fld>
            <a:endParaRPr lang="en-US"/>
          </a:p>
        </p:txBody>
      </p:sp>
    </p:spTree>
    <p:extLst>
      <p:ext uri="{BB962C8B-B14F-4D97-AF65-F5344CB8AC3E}">
        <p14:creationId xmlns:p14="http://schemas.microsoft.com/office/powerpoint/2010/main" val="367594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7C02-0331-C237-C7FA-F25CEF8C4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E1DC0-1640-8CA9-47CD-293A51F9C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9F132-4B25-95B2-0594-E8DF19A5F9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8F851E9D-B832-D195-5ACB-17DA8BDC60CB}"/>
              </a:ext>
            </a:extLst>
          </p:cNvPr>
          <p:cNvSpPr>
            <a:spLocks noGrp="1"/>
          </p:cNvSpPr>
          <p:nvPr>
            <p:ph type="sldNum" sz="quarter" idx="5"/>
          </p:nvPr>
        </p:nvSpPr>
        <p:spPr/>
        <p:txBody>
          <a:bodyPr/>
          <a:lstStyle/>
          <a:p>
            <a:fld id="{4FC6B671-5D00-428F-BCB0-5D9A3F1C0CEA}" type="slidenum">
              <a:rPr lang="en-US" smtClean="0"/>
              <a:t>5</a:t>
            </a:fld>
            <a:endParaRPr lang="en-US"/>
          </a:p>
        </p:txBody>
      </p:sp>
    </p:spTree>
    <p:extLst>
      <p:ext uri="{BB962C8B-B14F-4D97-AF65-F5344CB8AC3E}">
        <p14:creationId xmlns:p14="http://schemas.microsoft.com/office/powerpoint/2010/main" val="3944619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2637A-D289-E531-94EE-EC0AC8C09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62BA8-FC98-A48B-495E-1BBAEB3A6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767F1-291B-D60B-FB6D-AD81D5FABE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7C4D05D6-85DB-6F32-98B1-1A8B89A8C8BB}"/>
              </a:ext>
            </a:extLst>
          </p:cNvPr>
          <p:cNvSpPr>
            <a:spLocks noGrp="1"/>
          </p:cNvSpPr>
          <p:nvPr>
            <p:ph type="sldNum" sz="quarter" idx="5"/>
          </p:nvPr>
        </p:nvSpPr>
        <p:spPr/>
        <p:txBody>
          <a:bodyPr/>
          <a:lstStyle/>
          <a:p>
            <a:fld id="{4FC6B671-5D00-428F-BCB0-5D9A3F1C0CEA}" type="slidenum">
              <a:rPr lang="en-US" smtClean="0"/>
              <a:t>50</a:t>
            </a:fld>
            <a:endParaRPr lang="en-US"/>
          </a:p>
        </p:txBody>
      </p:sp>
    </p:spTree>
    <p:extLst>
      <p:ext uri="{BB962C8B-B14F-4D97-AF65-F5344CB8AC3E}">
        <p14:creationId xmlns:p14="http://schemas.microsoft.com/office/powerpoint/2010/main" val="1815488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44527-B92C-1434-95A8-8DCCF3A86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983B9-8BF6-CB78-0522-6C51CD29D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237D-54C0-C0FC-1967-09958E4ADB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63427D4-327F-DBAF-0C77-E2B70F8DA0EA}"/>
              </a:ext>
            </a:extLst>
          </p:cNvPr>
          <p:cNvSpPr>
            <a:spLocks noGrp="1"/>
          </p:cNvSpPr>
          <p:nvPr>
            <p:ph type="sldNum" sz="quarter" idx="5"/>
          </p:nvPr>
        </p:nvSpPr>
        <p:spPr/>
        <p:txBody>
          <a:bodyPr/>
          <a:lstStyle/>
          <a:p>
            <a:fld id="{4FC6B671-5D00-428F-BCB0-5D9A3F1C0CEA}" type="slidenum">
              <a:rPr lang="en-US" smtClean="0"/>
              <a:t>51</a:t>
            </a:fld>
            <a:endParaRPr lang="en-US"/>
          </a:p>
        </p:txBody>
      </p:sp>
    </p:spTree>
    <p:extLst>
      <p:ext uri="{BB962C8B-B14F-4D97-AF65-F5344CB8AC3E}">
        <p14:creationId xmlns:p14="http://schemas.microsoft.com/office/powerpoint/2010/main" val="1192401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B9B0-9915-667D-7376-CF5E05E33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88EC1-C083-E2DD-0A94-925147830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BD4F3-4D61-2667-D00B-D735466294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40C5C83-4A56-94E4-C323-21334AD85A4D}"/>
              </a:ext>
            </a:extLst>
          </p:cNvPr>
          <p:cNvSpPr>
            <a:spLocks noGrp="1"/>
          </p:cNvSpPr>
          <p:nvPr>
            <p:ph type="sldNum" sz="quarter" idx="5"/>
          </p:nvPr>
        </p:nvSpPr>
        <p:spPr/>
        <p:txBody>
          <a:bodyPr/>
          <a:lstStyle/>
          <a:p>
            <a:fld id="{4FC6B671-5D00-428F-BCB0-5D9A3F1C0CEA}" type="slidenum">
              <a:rPr lang="en-US" smtClean="0"/>
              <a:t>52</a:t>
            </a:fld>
            <a:endParaRPr lang="en-US"/>
          </a:p>
        </p:txBody>
      </p:sp>
    </p:spTree>
    <p:extLst>
      <p:ext uri="{BB962C8B-B14F-4D97-AF65-F5344CB8AC3E}">
        <p14:creationId xmlns:p14="http://schemas.microsoft.com/office/powerpoint/2010/main" val="2343595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73C60-3706-32A9-CB5C-551B91608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47ACE-6A57-C92B-0192-CE09C8BAC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9B678-E9D2-24CD-6D61-C04F0E5B77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6C50AEDC-A7F8-559C-217D-559A61AB2C80}"/>
              </a:ext>
            </a:extLst>
          </p:cNvPr>
          <p:cNvSpPr>
            <a:spLocks noGrp="1"/>
          </p:cNvSpPr>
          <p:nvPr>
            <p:ph type="sldNum" sz="quarter" idx="5"/>
          </p:nvPr>
        </p:nvSpPr>
        <p:spPr/>
        <p:txBody>
          <a:bodyPr/>
          <a:lstStyle/>
          <a:p>
            <a:fld id="{4FC6B671-5D00-428F-BCB0-5D9A3F1C0CEA}" type="slidenum">
              <a:rPr lang="en-US" smtClean="0"/>
              <a:t>53</a:t>
            </a:fld>
            <a:endParaRPr lang="en-US"/>
          </a:p>
        </p:txBody>
      </p:sp>
    </p:spTree>
    <p:extLst>
      <p:ext uri="{BB962C8B-B14F-4D97-AF65-F5344CB8AC3E}">
        <p14:creationId xmlns:p14="http://schemas.microsoft.com/office/powerpoint/2010/main" val="3650012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A78B4-B51E-2025-AFE9-39E95CDCD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64B2A-4B0D-F9D6-819B-CC73E21A1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62D64-75FD-693D-FDD3-1D099476A6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3412488C-91A2-BFD0-812B-BABAB034D7F8}"/>
              </a:ext>
            </a:extLst>
          </p:cNvPr>
          <p:cNvSpPr>
            <a:spLocks noGrp="1"/>
          </p:cNvSpPr>
          <p:nvPr>
            <p:ph type="sldNum" sz="quarter" idx="5"/>
          </p:nvPr>
        </p:nvSpPr>
        <p:spPr/>
        <p:txBody>
          <a:bodyPr/>
          <a:lstStyle/>
          <a:p>
            <a:fld id="{4FC6B671-5D00-428F-BCB0-5D9A3F1C0CEA}" type="slidenum">
              <a:rPr lang="en-US" smtClean="0"/>
              <a:t>54</a:t>
            </a:fld>
            <a:endParaRPr lang="en-US"/>
          </a:p>
        </p:txBody>
      </p:sp>
    </p:spTree>
    <p:extLst>
      <p:ext uri="{BB962C8B-B14F-4D97-AF65-F5344CB8AC3E}">
        <p14:creationId xmlns:p14="http://schemas.microsoft.com/office/powerpoint/2010/main" val="3231024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5BAD5-7C2C-45BF-FECD-784D25FD3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3344C-A506-217B-7AA7-80BBAA9E1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E820F-358D-C2ED-E203-F813832B13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6C8A200-427C-A6D1-117D-D449D941B093}"/>
              </a:ext>
            </a:extLst>
          </p:cNvPr>
          <p:cNvSpPr>
            <a:spLocks noGrp="1"/>
          </p:cNvSpPr>
          <p:nvPr>
            <p:ph type="sldNum" sz="quarter" idx="5"/>
          </p:nvPr>
        </p:nvSpPr>
        <p:spPr/>
        <p:txBody>
          <a:bodyPr/>
          <a:lstStyle/>
          <a:p>
            <a:fld id="{4FC6B671-5D00-428F-BCB0-5D9A3F1C0CEA}" type="slidenum">
              <a:rPr lang="en-US" smtClean="0"/>
              <a:t>55</a:t>
            </a:fld>
            <a:endParaRPr lang="en-US"/>
          </a:p>
        </p:txBody>
      </p:sp>
    </p:spTree>
    <p:extLst>
      <p:ext uri="{BB962C8B-B14F-4D97-AF65-F5344CB8AC3E}">
        <p14:creationId xmlns:p14="http://schemas.microsoft.com/office/powerpoint/2010/main" val="757276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AD35-5A71-0147-B1AE-FC5B5D0B5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1B4F7-A948-18BB-FCB4-B4AA93FE4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69F97-CD47-C550-FC9C-3D47A2411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CB8026C3-E5E4-FC80-B6DF-5A9974951421}"/>
              </a:ext>
            </a:extLst>
          </p:cNvPr>
          <p:cNvSpPr>
            <a:spLocks noGrp="1"/>
          </p:cNvSpPr>
          <p:nvPr>
            <p:ph type="sldNum" sz="quarter" idx="5"/>
          </p:nvPr>
        </p:nvSpPr>
        <p:spPr/>
        <p:txBody>
          <a:bodyPr/>
          <a:lstStyle/>
          <a:p>
            <a:fld id="{4FC6B671-5D00-428F-BCB0-5D9A3F1C0CEA}" type="slidenum">
              <a:rPr lang="en-US" smtClean="0"/>
              <a:t>56</a:t>
            </a:fld>
            <a:endParaRPr lang="en-US"/>
          </a:p>
        </p:txBody>
      </p:sp>
    </p:spTree>
    <p:extLst>
      <p:ext uri="{BB962C8B-B14F-4D97-AF65-F5344CB8AC3E}">
        <p14:creationId xmlns:p14="http://schemas.microsoft.com/office/powerpoint/2010/main" val="686936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D7BC8-A10A-7ECA-41CB-468EB8E7D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25D3F-7B1D-EFA5-0200-9FCAACDCD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7EDEA-67E7-1DE5-87E2-88C11A7243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65340DB-2371-CFC7-B819-339081125C54}"/>
              </a:ext>
            </a:extLst>
          </p:cNvPr>
          <p:cNvSpPr>
            <a:spLocks noGrp="1"/>
          </p:cNvSpPr>
          <p:nvPr>
            <p:ph type="sldNum" sz="quarter" idx="5"/>
          </p:nvPr>
        </p:nvSpPr>
        <p:spPr/>
        <p:txBody>
          <a:bodyPr/>
          <a:lstStyle/>
          <a:p>
            <a:fld id="{4FC6B671-5D00-428F-BCB0-5D9A3F1C0CEA}" type="slidenum">
              <a:rPr lang="en-US" smtClean="0"/>
              <a:t>57</a:t>
            </a:fld>
            <a:endParaRPr lang="en-US"/>
          </a:p>
        </p:txBody>
      </p:sp>
    </p:spTree>
    <p:extLst>
      <p:ext uri="{BB962C8B-B14F-4D97-AF65-F5344CB8AC3E}">
        <p14:creationId xmlns:p14="http://schemas.microsoft.com/office/powerpoint/2010/main" val="3712416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F5D79-A4FE-C356-4284-4E4653C77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44C11-B4E4-C67D-45FD-2D1495567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188F6-34DB-D77A-37F8-41B7DBC55E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A413AE4B-BB6B-1B27-C5A9-FE729EF899DE}"/>
              </a:ext>
            </a:extLst>
          </p:cNvPr>
          <p:cNvSpPr>
            <a:spLocks noGrp="1"/>
          </p:cNvSpPr>
          <p:nvPr>
            <p:ph type="sldNum" sz="quarter" idx="5"/>
          </p:nvPr>
        </p:nvSpPr>
        <p:spPr/>
        <p:txBody>
          <a:bodyPr/>
          <a:lstStyle/>
          <a:p>
            <a:fld id="{4FC6B671-5D00-428F-BCB0-5D9A3F1C0CEA}" type="slidenum">
              <a:rPr lang="en-US" smtClean="0"/>
              <a:t>58</a:t>
            </a:fld>
            <a:endParaRPr lang="en-US"/>
          </a:p>
        </p:txBody>
      </p:sp>
    </p:spTree>
    <p:extLst>
      <p:ext uri="{BB962C8B-B14F-4D97-AF65-F5344CB8AC3E}">
        <p14:creationId xmlns:p14="http://schemas.microsoft.com/office/powerpoint/2010/main" val="37745136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1800-2A11-C93B-78E4-86D9E3E9F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FE7BA-8FDC-2ADA-D0BA-D6972AA65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9A96F-44A9-815D-F7BF-865B3B0E4D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3C42105-86F3-6422-AC52-8559E7AD65CC}"/>
              </a:ext>
            </a:extLst>
          </p:cNvPr>
          <p:cNvSpPr>
            <a:spLocks noGrp="1"/>
          </p:cNvSpPr>
          <p:nvPr>
            <p:ph type="sldNum" sz="quarter" idx="5"/>
          </p:nvPr>
        </p:nvSpPr>
        <p:spPr/>
        <p:txBody>
          <a:bodyPr/>
          <a:lstStyle/>
          <a:p>
            <a:fld id="{4FC6B671-5D00-428F-BCB0-5D9A3F1C0CEA}" type="slidenum">
              <a:rPr lang="en-US" smtClean="0"/>
              <a:t>59</a:t>
            </a:fld>
            <a:endParaRPr lang="en-US"/>
          </a:p>
        </p:txBody>
      </p:sp>
    </p:spTree>
    <p:extLst>
      <p:ext uri="{BB962C8B-B14F-4D97-AF65-F5344CB8AC3E}">
        <p14:creationId xmlns:p14="http://schemas.microsoft.com/office/powerpoint/2010/main" val="55544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95856-F48F-6994-2376-64D37E6CB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758FD-F5F9-A122-E723-C49EC3E45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51B35-9F14-C2BD-1561-1AD937553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33DAE08C-30BE-580D-CCD1-2590C6E9F9A5}"/>
              </a:ext>
            </a:extLst>
          </p:cNvPr>
          <p:cNvSpPr>
            <a:spLocks noGrp="1"/>
          </p:cNvSpPr>
          <p:nvPr>
            <p:ph type="sldNum" sz="quarter" idx="5"/>
          </p:nvPr>
        </p:nvSpPr>
        <p:spPr/>
        <p:txBody>
          <a:bodyPr/>
          <a:lstStyle/>
          <a:p>
            <a:fld id="{4FC6B671-5D00-428F-BCB0-5D9A3F1C0CEA}" type="slidenum">
              <a:rPr lang="en-US" smtClean="0"/>
              <a:t>6</a:t>
            </a:fld>
            <a:endParaRPr lang="en-US"/>
          </a:p>
        </p:txBody>
      </p:sp>
    </p:spTree>
    <p:extLst>
      <p:ext uri="{BB962C8B-B14F-4D97-AF65-F5344CB8AC3E}">
        <p14:creationId xmlns:p14="http://schemas.microsoft.com/office/powerpoint/2010/main" val="2847892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A5BD-40D9-8991-FD36-8AE158AF0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336DC-0B18-8E6D-A3B3-C5C6A58B5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BDAF5-C89B-B440-B931-0D79987DB9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006781E-C804-8142-1122-900E4497624E}"/>
              </a:ext>
            </a:extLst>
          </p:cNvPr>
          <p:cNvSpPr>
            <a:spLocks noGrp="1"/>
          </p:cNvSpPr>
          <p:nvPr>
            <p:ph type="sldNum" sz="quarter" idx="5"/>
          </p:nvPr>
        </p:nvSpPr>
        <p:spPr/>
        <p:txBody>
          <a:bodyPr/>
          <a:lstStyle/>
          <a:p>
            <a:fld id="{4FC6B671-5D00-428F-BCB0-5D9A3F1C0CEA}" type="slidenum">
              <a:rPr lang="en-US" smtClean="0"/>
              <a:t>60</a:t>
            </a:fld>
            <a:endParaRPr lang="en-US"/>
          </a:p>
        </p:txBody>
      </p:sp>
    </p:spTree>
    <p:extLst>
      <p:ext uri="{BB962C8B-B14F-4D97-AF65-F5344CB8AC3E}">
        <p14:creationId xmlns:p14="http://schemas.microsoft.com/office/powerpoint/2010/main" val="41989050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AC79A-7CC9-1A31-2F61-EFE90A936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CB4BC-8A88-C84B-E179-CC96719CA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F8924-4DEE-03E1-CDCA-7DE93C122A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7125ADD7-C681-0D07-20CF-5D3394C5DACE}"/>
              </a:ext>
            </a:extLst>
          </p:cNvPr>
          <p:cNvSpPr>
            <a:spLocks noGrp="1"/>
          </p:cNvSpPr>
          <p:nvPr>
            <p:ph type="sldNum" sz="quarter" idx="5"/>
          </p:nvPr>
        </p:nvSpPr>
        <p:spPr/>
        <p:txBody>
          <a:bodyPr/>
          <a:lstStyle/>
          <a:p>
            <a:fld id="{4FC6B671-5D00-428F-BCB0-5D9A3F1C0CEA}" type="slidenum">
              <a:rPr lang="en-US" smtClean="0"/>
              <a:t>61</a:t>
            </a:fld>
            <a:endParaRPr lang="en-US"/>
          </a:p>
        </p:txBody>
      </p:sp>
    </p:spTree>
    <p:extLst>
      <p:ext uri="{BB962C8B-B14F-4D97-AF65-F5344CB8AC3E}">
        <p14:creationId xmlns:p14="http://schemas.microsoft.com/office/powerpoint/2010/main" val="835039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57777-6373-116B-7A99-A00113F66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96FED-C227-457E-BA63-CAD1006C4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BABD3-883F-2B13-4AA5-E6BE30D273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069C5EC-44CD-0C04-512B-472A5D4A8EBC}"/>
              </a:ext>
            </a:extLst>
          </p:cNvPr>
          <p:cNvSpPr>
            <a:spLocks noGrp="1"/>
          </p:cNvSpPr>
          <p:nvPr>
            <p:ph type="sldNum" sz="quarter" idx="5"/>
          </p:nvPr>
        </p:nvSpPr>
        <p:spPr/>
        <p:txBody>
          <a:bodyPr/>
          <a:lstStyle/>
          <a:p>
            <a:fld id="{4FC6B671-5D00-428F-BCB0-5D9A3F1C0CEA}" type="slidenum">
              <a:rPr lang="en-US" smtClean="0"/>
              <a:t>62</a:t>
            </a:fld>
            <a:endParaRPr lang="en-US"/>
          </a:p>
        </p:txBody>
      </p:sp>
    </p:spTree>
    <p:extLst>
      <p:ext uri="{BB962C8B-B14F-4D97-AF65-F5344CB8AC3E}">
        <p14:creationId xmlns:p14="http://schemas.microsoft.com/office/powerpoint/2010/main" val="2335725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DCE7-A831-9E05-CB4B-9EB3BE83C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1EAB0-09C8-7176-8D32-E57275403E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1166C-A174-34D7-9C8C-2451F312C7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8F2DF04-D5E3-D17B-8DB3-E666ACC6E00F}"/>
              </a:ext>
            </a:extLst>
          </p:cNvPr>
          <p:cNvSpPr>
            <a:spLocks noGrp="1"/>
          </p:cNvSpPr>
          <p:nvPr>
            <p:ph type="sldNum" sz="quarter" idx="5"/>
          </p:nvPr>
        </p:nvSpPr>
        <p:spPr/>
        <p:txBody>
          <a:bodyPr/>
          <a:lstStyle/>
          <a:p>
            <a:fld id="{4FC6B671-5D00-428F-BCB0-5D9A3F1C0CEA}" type="slidenum">
              <a:rPr lang="en-US" smtClean="0"/>
              <a:t>63</a:t>
            </a:fld>
            <a:endParaRPr lang="en-US"/>
          </a:p>
        </p:txBody>
      </p:sp>
    </p:spTree>
    <p:extLst>
      <p:ext uri="{BB962C8B-B14F-4D97-AF65-F5344CB8AC3E}">
        <p14:creationId xmlns:p14="http://schemas.microsoft.com/office/powerpoint/2010/main" val="1155534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315F6-1D31-652D-D92A-5756FEB00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0DDE7-C4DB-DB7E-6E6D-3CDA839DE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B1051-A3F6-6D96-C934-BFD9A4A2B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E3979291-6BD2-DF8D-406F-3DBC74691C59}"/>
              </a:ext>
            </a:extLst>
          </p:cNvPr>
          <p:cNvSpPr>
            <a:spLocks noGrp="1"/>
          </p:cNvSpPr>
          <p:nvPr>
            <p:ph type="sldNum" sz="quarter" idx="5"/>
          </p:nvPr>
        </p:nvSpPr>
        <p:spPr/>
        <p:txBody>
          <a:bodyPr/>
          <a:lstStyle/>
          <a:p>
            <a:fld id="{4FC6B671-5D00-428F-BCB0-5D9A3F1C0CEA}" type="slidenum">
              <a:rPr lang="en-US" smtClean="0"/>
              <a:t>64</a:t>
            </a:fld>
            <a:endParaRPr lang="en-US"/>
          </a:p>
        </p:txBody>
      </p:sp>
    </p:spTree>
    <p:extLst>
      <p:ext uri="{BB962C8B-B14F-4D97-AF65-F5344CB8AC3E}">
        <p14:creationId xmlns:p14="http://schemas.microsoft.com/office/powerpoint/2010/main" val="3246999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138F7-C2CB-EC81-DD56-46EB0EF39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D1E2A-1E27-6869-D687-58D60726A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52629-7DCB-6135-E5B3-ACF4A3E23C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EF6971AA-C291-DB56-AADC-5463534A899E}"/>
              </a:ext>
            </a:extLst>
          </p:cNvPr>
          <p:cNvSpPr>
            <a:spLocks noGrp="1"/>
          </p:cNvSpPr>
          <p:nvPr>
            <p:ph type="sldNum" sz="quarter" idx="5"/>
          </p:nvPr>
        </p:nvSpPr>
        <p:spPr/>
        <p:txBody>
          <a:bodyPr/>
          <a:lstStyle/>
          <a:p>
            <a:fld id="{4FC6B671-5D00-428F-BCB0-5D9A3F1C0CEA}" type="slidenum">
              <a:rPr lang="en-US" smtClean="0"/>
              <a:t>65</a:t>
            </a:fld>
            <a:endParaRPr lang="en-US"/>
          </a:p>
        </p:txBody>
      </p:sp>
    </p:spTree>
    <p:extLst>
      <p:ext uri="{BB962C8B-B14F-4D97-AF65-F5344CB8AC3E}">
        <p14:creationId xmlns:p14="http://schemas.microsoft.com/office/powerpoint/2010/main" val="1186790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DDAB3-8E02-CD53-C403-1BD80D6F8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98E6D-51B5-D274-1DCD-670118791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62172-0045-DD52-7765-B8FA47FDFC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89976299-EF5C-7E1E-B33D-2E9BE4DD6FBF}"/>
              </a:ext>
            </a:extLst>
          </p:cNvPr>
          <p:cNvSpPr>
            <a:spLocks noGrp="1"/>
          </p:cNvSpPr>
          <p:nvPr>
            <p:ph type="sldNum" sz="quarter" idx="5"/>
          </p:nvPr>
        </p:nvSpPr>
        <p:spPr/>
        <p:txBody>
          <a:bodyPr/>
          <a:lstStyle/>
          <a:p>
            <a:fld id="{4FC6B671-5D00-428F-BCB0-5D9A3F1C0CEA}" type="slidenum">
              <a:rPr lang="en-US" smtClean="0"/>
              <a:t>66</a:t>
            </a:fld>
            <a:endParaRPr lang="en-US"/>
          </a:p>
        </p:txBody>
      </p:sp>
    </p:spTree>
    <p:extLst>
      <p:ext uri="{BB962C8B-B14F-4D97-AF65-F5344CB8AC3E}">
        <p14:creationId xmlns:p14="http://schemas.microsoft.com/office/powerpoint/2010/main" val="3947480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4D45B-B309-2030-01E1-A760ECEF7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9EC56-5804-4850-DE85-CFDECFCB8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ACA7DD-C685-1893-4A2B-99EBD2AA44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1B39E5D-5800-87EC-CF88-45ED23793999}"/>
              </a:ext>
            </a:extLst>
          </p:cNvPr>
          <p:cNvSpPr>
            <a:spLocks noGrp="1"/>
          </p:cNvSpPr>
          <p:nvPr>
            <p:ph type="sldNum" sz="quarter" idx="5"/>
          </p:nvPr>
        </p:nvSpPr>
        <p:spPr/>
        <p:txBody>
          <a:bodyPr/>
          <a:lstStyle/>
          <a:p>
            <a:fld id="{4FC6B671-5D00-428F-BCB0-5D9A3F1C0CEA}" type="slidenum">
              <a:rPr lang="en-US" smtClean="0"/>
              <a:t>67</a:t>
            </a:fld>
            <a:endParaRPr lang="en-US"/>
          </a:p>
        </p:txBody>
      </p:sp>
    </p:spTree>
    <p:extLst>
      <p:ext uri="{BB962C8B-B14F-4D97-AF65-F5344CB8AC3E}">
        <p14:creationId xmlns:p14="http://schemas.microsoft.com/office/powerpoint/2010/main" val="2160628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EFD93-831F-E3F0-AA3C-802E65716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3705A-5BD0-9D8E-35C0-4FAB3D781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D2E20-103D-FEA3-7A25-6D1E95459A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FF5CFC9-C9A9-C4FB-B1DC-3B97049C1781}"/>
              </a:ext>
            </a:extLst>
          </p:cNvPr>
          <p:cNvSpPr>
            <a:spLocks noGrp="1"/>
          </p:cNvSpPr>
          <p:nvPr>
            <p:ph type="sldNum" sz="quarter" idx="5"/>
          </p:nvPr>
        </p:nvSpPr>
        <p:spPr/>
        <p:txBody>
          <a:bodyPr/>
          <a:lstStyle/>
          <a:p>
            <a:fld id="{4FC6B671-5D00-428F-BCB0-5D9A3F1C0CEA}" type="slidenum">
              <a:rPr lang="en-US" smtClean="0"/>
              <a:t>68</a:t>
            </a:fld>
            <a:endParaRPr lang="en-US"/>
          </a:p>
        </p:txBody>
      </p:sp>
    </p:spTree>
    <p:extLst>
      <p:ext uri="{BB962C8B-B14F-4D97-AF65-F5344CB8AC3E}">
        <p14:creationId xmlns:p14="http://schemas.microsoft.com/office/powerpoint/2010/main" val="6416561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95B3-A532-7260-3A78-315953BBD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36B06-B1A3-0EED-379D-A00318330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1875D-649B-FAFF-5A05-46EFD54825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D5E26C46-A00C-1DDC-3898-DD7295BE8833}"/>
              </a:ext>
            </a:extLst>
          </p:cNvPr>
          <p:cNvSpPr>
            <a:spLocks noGrp="1"/>
          </p:cNvSpPr>
          <p:nvPr>
            <p:ph type="sldNum" sz="quarter" idx="5"/>
          </p:nvPr>
        </p:nvSpPr>
        <p:spPr/>
        <p:txBody>
          <a:bodyPr/>
          <a:lstStyle/>
          <a:p>
            <a:fld id="{4FC6B671-5D00-428F-BCB0-5D9A3F1C0CEA}" type="slidenum">
              <a:rPr lang="en-US" smtClean="0"/>
              <a:t>69</a:t>
            </a:fld>
            <a:endParaRPr lang="en-US"/>
          </a:p>
        </p:txBody>
      </p:sp>
    </p:spTree>
    <p:extLst>
      <p:ext uri="{BB962C8B-B14F-4D97-AF65-F5344CB8AC3E}">
        <p14:creationId xmlns:p14="http://schemas.microsoft.com/office/powerpoint/2010/main" val="4076847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6A0DF-FE93-F9E5-454E-7D2D5BF35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A55A2-CB99-D8FB-6A46-DC7DD0C06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3337-9A9A-5774-136A-7A21113CAE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5094955A-3D81-AF7E-9CE5-2FCB2A092BFA}"/>
              </a:ext>
            </a:extLst>
          </p:cNvPr>
          <p:cNvSpPr>
            <a:spLocks noGrp="1"/>
          </p:cNvSpPr>
          <p:nvPr>
            <p:ph type="sldNum" sz="quarter" idx="5"/>
          </p:nvPr>
        </p:nvSpPr>
        <p:spPr/>
        <p:txBody>
          <a:bodyPr/>
          <a:lstStyle/>
          <a:p>
            <a:fld id="{4FC6B671-5D00-428F-BCB0-5D9A3F1C0CEA}" type="slidenum">
              <a:rPr lang="en-US" smtClean="0"/>
              <a:t>7</a:t>
            </a:fld>
            <a:endParaRPr lang="en-US"/>
          </a:p>
        </p:txBody>
      </p:sp>
    </p:spTree>
    <p:extLst>
      <p:ext uri="{BB962C8B-B14F-4D97-AF65-F5344CB8AC3E}">
        <p14:creationId xmlns:p14="http://schemas.microsoft.com/office/powerpoint/2010/main" val="36484497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F118D-5B8C-1F03-3A67-3FC9E69C4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1814D-F816-C3FC-2436-C6B6E08E8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FED6A-C38B-AC22-0F65-3CCF2AEFB0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70A100B0-2217-AD3A-5564-5A0D54B3E0B2}"/>
              </a:ext>
            </a:extLst>
          </p:cNvPr>
          <p:cNvSpPr>
            <a:spLocks noGrp="1"/>
          </p:cNvSpPr>
          <p:nvPr>
            <p:ph type="sldNum" sz="quarter" idx="5"/>
          </p:nvPr>
        </p:nvSpPr>
        <p:spPr/>
        <p:txBody>
          <a:bodyPr/>
          <a:lstStyle/>
          <a:p>
            <a:fld id="{4FC6B671-5D00-428F-BCB0-5D9A3F1C0CEA}" type="slidenum">
              <a:rPr lang="en-US" smtClean="0"/>
              <a:t>70</a:t>
            </a:fld>
            <a:endParaRPr lang="en-US"/>
          </a:p>
        </p:txBody>
      </p:sp>
    </p:spTree>
    <p:extLst>
      <p:ext uri="{BB962C8B-B14F-4D97-AF65-F5344CB8AC3E}">
        <p14:creationId xmlns:p14="http://schemas.microsoft.com/office/powerpoint/2010/main" val="4141874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E52C7-5540-BB56-FB56-D6F346B1E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7E69F2-2966-D139-FDDB-1D58046DE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1CD78-998F-4E02-14A9-8E71013B21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E21C0781-E3FB-F317-EA02-C8D6DD400816}"/>
              </a:ext>
            </a:extLst>
          </p:cNvPr>
          <p:cNvSpPr>
            <a:spLocks noGrp="1"/>
          </p:cNvSpPr>
          <p:nvPr>
            <p:ph type="sldNum" sz="quarter" idx="5"/>
          </p:nvPr>
        </p:nvSpPr>
        <p:spPr/>
        <p:txBody>
          <a:bodyPr/>
          <a:lstStyle/>
          <a:p>
            <a:fld id="{4FC6B671-5D00-428F-BCB0-5D9A3F1C0CEA}" type="slidenum">
              <a:rPr lang="en-US" smtClean="0"/>
              <a:t>71</a:t>
            </a:fld>
            <a:endParaRPr lang="en-US"/>
          </a:p>
        </p:txBody>
      </p:sp>
    </p:spTree>
    <p:extLst>
      <p:ext uri="{BB962C8B-B14F-4D97-AF65-F5344CB8AC3E}">
        <p14:creationId xmlns:p14="http://schemas.microsoft.com/office/powerpoint/2010/main" val="26183201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6CD2-653B-1A5E-8ED8-C961CFAD2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B279F-CA87-8E16-5178-EDEC1BE05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E4B2A-E4E0-5D40-C349-C623DB8ECC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3398B344-F1B0-3ED3-1100-CDBDC0DFD0F7}"/>
              </a:ext>
            </a:extLst>
          </p:cNvPr>
          <p:cNvSpPr>
            <a:spLocks noGrp="1"/>
          </p:cNvSpPr>
          <p:nvPr>
            <p:ph type="sldNum" sz="quarter" idx="5"/>
          </p:nvPr>
        </p:nvSpPr>
        <p:spPr/>
        <p:txBody>
          <a:bodyPr/>
          <a:lstStyle/>
          <a:p>
            <a:fld id="{4FC6B671-5D00-428F-BCB0-5D9A3F1C0CEA}" type="slidenum">
              <a:rPr lang="en-US" smtClean="0"/>
              <a:t>72</a:t>
            </a:fld>
            <a:endParaRPr lang="en-US"/>
          </a:p>
        </p:txBody>
      </p:sp>
    </p:spTree>
    <p:extLst>
      <p:ext uri="{BB962C8B-B14F-4D97-AF65-F5344CB8AC3E}">
        <p14:creationId xmlns:p14="http://schemas.microsoft.com/office/powerpoint/2010/main" val="347599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B2ADF-1022-1131-2329-A643A73B8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D4A32-D642-A747-2E91-666E01C5E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655C3-6357-B898-5E15-F3CD19425B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4D4D62EA-E400-5D64-525F-48ECCE667D92}"/>
              </a:ext>
            </a:extLst>
          </p:cNvPr>
          <p:cNvSpPr>
            <a:spLocks noGrp="1"/>
          </p:cNvSpPr>
          <p:nvPr>
            <p:ph type="sldNum" sz="quarter" idx="5"/>
          </p:nvPr>
        </p:nvSpPr>
        <p:spPr/>
        <p:txBody>
          <a:bodyPr/>
          <a:lstStyle/>
          <a:p>
            <a:fld id="{4FC6B671-5D00-428F-BCB0-5D9A3F1C0CEA}" type="slidenum">
              <a:rPr lang="en-US" smtClean="0"/>
              <a:t>73</a:t>
            </a:fld>
            <a:endParaRPr lang="en-US"/>
          </a:p>
        </p:txBody>
      </p:sp>
    </p:spTree>
    <p:extLst>
      <p:ext uri="{BB962C8B-B14F-4D97-AF65-F5344CB8AC3E}">
        <p14:creationId xmlns:p14="http://schemas.microsoft.com/office/powerpoint/2010/main" val="1702760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42DCF-2695-D655-CD6C-847675D41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1DE42-74B0-7DF1-3A7B-C57185495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84692-1C86-AD1A-9923-9DAA458712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0CA48A8-0236-8C40-8867-06F4262BB5A3}"/>
              </a:ext>
            </a:extLst>
          </p:cNvPr>
          <p:cNvSpPr>
            <a:spLocks noGrp="1"/>
          </p:cNvSpPr>
          <p:nvPr>
            <p:ph type="sldNum" sz="quarter" idx="5"/>
          </p:nvPr>
        </p:nvSpPr>
        <p:spPr/>
        <p:txBody>
          <a:bodyPr/>
          <a:lstStyle/>
          <a:p>
            <a:fld id="{4FC6B671-5D00-428F-BCB0-5D9A3F1C0CEA}" type="slidenum">
              <a:rPr lang="en-US" smtClean="0"/>
              <a:t>74</a:t>
            </a:fld>
            <a:endParaRPr lang="en-US"/>
          </a:p>
        </p:txBody>
      </p:sp>
    </p:spTree>
    <p:extLst>
      <p:ext uri="{BB962C8B-B14F-4D97-AF65-F5344CB8AC3E}">
        <p14:creationId xmlns:p14="http://schemas.microsoft.com/office/powerpoint/2010/main" val="35396831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91F1-E46E-235B-6A61-04CDB104A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EF87E-BB3C-4582-7D5B-F56D8B8850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87E0B-2A0A-26D6-898B-FC21F6EA61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2D4E189F-E777-1ED9-A67C-71AEB40526D3}"/>
              </a:ext>
            </a:extLst>
          </p:cNvPr>
          <p:cNvSpPr>
            <a:spLocks noGrp="1"/>
          </p:cNvSpPr>
          <p:nvPr>
            <p:ph type="sldNum" sz="quarter" idx="5"/>
          </p:nvPr>
        </p:nvSpPr>
        <p:spPr/>
        <p:txBody>
          <a:bodyPr/>
          <a:lstStyle/>
          <a:p>
            <a:fld id="{4FC6B671-5D00-428F-BCB0-5D9A3F1C0CEA}" type="slidenum">
              <a:rPr lang="en-US" smtClean="0"/>
              <a:t>75</a:t>
            </a:fld>
            <a:endParaRPr lang="en-US"/>
          </a:p>
        </p:txBody>
      </p:sp>
    </p:spTree>
    <p:extLst>
      <p:ext uri="{BB962C8B-B14F-4D97-AF65-F5344CB8AC3E}">
        <p14:creationId xmlns:p14="http://schemas.microsoft.com/office/powerpoint/2010/main" val="2250829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ACBD-3EDF-2F4B-85D3-92B24C73F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5B170-036C-8C53-EDE2-DF462F433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B2A82-F38D-9138-BE32-7DD6DFAAB5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08F590C-EE57-3539-D789-4D31D3D5D24A}"/>
              </a:ext>
            </a:extLst>
          </p:cNvPr>
          <p:cNvSpPr>
            <a:spLocks noGrp="1"/>
          </p:cNvSpPr>
          <p:nvPr>
            <p:ph type="sldNum" sz="quarter" idx="5"/>
          </p:nvPr>
        </p:nvSpPr>
        <p:spPr/>
        <p:txBody>
          <a:bodyPr/>
          <a:lstStyle/>
          <a:p>
            <a:fld id="{4FC6B671-5D00-428F-BCB0-5D9A3F1C0CEA}" type="slidenum">
              <a:rPr lang="en-US" smtClean="0"/>
              <a:t>76</a:t>
            </a:fld>
            <a:endParaRPr lang="en-US"/>
          </a:p>
        </p:txBody>
      </p:sp>
    </p:spTree>
    <p:extLst>
      <p:ext uri="{BB962C8B-B14F-4D97-AF65-F5344CB8AC3E}">
        <p14:creationId xmlns:p14="http://schemas.microsoft.com/office/powerpoint/2010/main" val="1349323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D665A-1B62-C1DC-02B2-BF8D7B9F2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06FA5-AA25-23F3-6D7C-DFD0126D0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03F9D-FDA1-8839-5C8F-9593F6BBF6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1452AABD-01A2-5FF5-E87D-348E07FA5022}"/>
              </a:ext>
            </a:extLst>
          </p:cNvPr>
          <p:cNvSpPr>
            <a:spLocks noGrp="1"/>
          </p:cNvSpPr>
          <p:nvPr>
            <p:ph type="sldNum" sz="quarter" idx="5"/>
          </p:nvPr>
        </p:nvSpPr>
        <p:spPr/>
        <p:txBody>
          <a:bodyPr/>
          <a:lstStyle/>
          <a:p>
            <a:fld id="{4FC6B671-5D00-428F-BCB0-5D9A3F1C0CEA}" type="slidenum">
              <a:rPr lang="en-US" smtClean="0"/>
              <a:t>77</a:t>
            </a:fld>
            <a:endParaRPr lang="en-US"/>
          </a:p>
        </p:txBody>
      </p:sp>
    </p:spTree>
    <p:extLst>
      <p:ext uri="{BB962C8B-B14F-4D97-AF65-F5344CB8AC3E}">
        <p14:creationId xmlns:p14="http://schemas.microsoft.com/office/powerpoint/2010/main" val="12556926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827-240C-63FC-19A1-0070869AE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ED1EB-401F-A401-2585-813F60610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B79A9-0A0A-4FFF-231F-7E88A4FF18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F9EA4712-4188-E221-B5AB-90F6915B5EBA}"/>
              </a:ext>
            </a:extLst>
          </p:cNvPr>
          <p:cNvSpPr>
            <a:spLocks noGrp="1"/>
          </p:cNvSpPr>
          <p:nvPr>
            <p:ph type="sldNum" sz="quarter" idx="5"/>
          </p:nvPr>
        </p:nvSpPr>
        <p:spPr/>
        <p:txBody>
          <a:bodyPr/>
          <a:lstStyle/>
          <a:p>
            <a:fld id="{4FC6B671-5D00-428F-BCB0-5D9A3F1C0CEA}" type="slidenum">
              <a:rPr lang="en-US" smtClean="0"/>
              <a:t>78</a:t>
            </a:fld>
            <a:endParaRPr lang="en-US"/>
          </a:p>
        </p:txBody>
      </p:sp>
    </p:spTree>
    <p:extLst>
      <p:ext uri="{BB962C8B-B14F-4D97-AF65-F5344CB8AC3E}">
        <p14:creationId xmlns:p14="http://schemas.microsoft.com/office/powerpoint/2010/main" val="263821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7D811-3C1C-BAA7-A6DB-5136460A5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35824-7D7A-30F1-1E4D-3C4760D42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59B05-7F3E-BABE-9622-9B5968516E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94E9D608-D5AE-4656-CFDB-730F1F468F89}"/>
              </a:ext>
            </a:extLst>
          </p:cNvPr>
          <p:cNvSpPr>
            <a:spLocks noGrp="1"/>
          </p:cNvSpPr>
          <p:nvPr>
            <p:ph type="sldNum" sz="quarter" idx="5"/>
          </p:nvPr>
        </p:nvSpPr>
        <p:spPr/>
        <p:txBody>
          <a:bodyPr/>
          <a:lstStyle/>
          <a:p>
            <a:fld id="{4FC6B671-5D00-428F-BCB0-5D9A3F1C0CEA}" type="slidenum">
              <a:rPr lang="en-US" smtClean="0"/>
              <a:t>8</a:t>
            </a:fld>
            <a:endParaRPr lang="en-US"/>
          </a:p>
        </p:txBody>
      </p:sp>
    </p:spTree>
    <p:extLst>
      <p:ext uri="{BB962C8B-B14F-4D97-AF65-F5344CB8AC3E}">
        <p14:creationId xmlns:p14="http://schemas.microsoft.com/office/powerpoint/2010/main" val="290394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286D1-CA13-F02E-7B64-DBC735BC0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36AC6-04B7-AA52-4E4E-EA6594A2B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860D7-E0DD-96C6-8169-C75C8B940D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olidFill>
                <a:srgbClr val="FFFFFF"/>
              </a:solidFill>
              <a:latin typeface="Squada One"/>
              <a:ea typeface="Squada One"/>
              <a:cs typeface="Squada One"/>
              <a:sym typeface="Squada One"/>
            </a:endParaRPr>
          </a:p>
        </p:txBody>
      </p:sp>
      <p:sp>
        <p:nvSpPr>
          <p:cNvPr id="4" name="Slide Number Placeholder 3">
            <a:extLst>
              <a:ext uri="{FF2B5EF4-FFF2-40B4-BE49-F238E27FC236}">
                <a16:creationId xmlns:a16="http://schemas.microsoft.com/office/drawing/2014/main" id="{021126C4-205F-2641-F088-BB48F4451CDE}"/>
              </a:ext>
            </a:extLst>
          </p:cNvPr>
          <p:cNvSpPr>
            <a:spLocks noGrp="1"/>
          </p:cNvSpPr>
          <p:nvPr>
            <p:ph type="sldNum" sz="quarter" idx="5"/>
          </p:nvPr>
        </p:nvSpPr>
        <p:spPr/>
        <p:txBody>
          <a:bodyPr/>
          <a:lstStyle/>
          <a:p>
            <a:fld id="{4FC6B671-5D00-428F-BCB0-5D9A3F1C0CEA}" type="slidenum">
              <a:rPr lang="en-US" smtClean="0"/>
              <a:t>9</a:t>
            </a:fld>
            <a:endParaRPr lang="en-US"/>
          </a:p>
        </p:txBody>
      </p:sp>
    </p:spTree>
    <p:extLst>
      <p:ext uri="{BB962C8B-B14F-4D97-AF65-F5344CB8AC3E}">
        <p14:creationId xmlns:p14="http://schemas.microsoft.com/office/powerpoint/2010/main" val="34453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D64E-478A-1C7A-E30B-2928419E36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A49085-9578-DC52-6A22-B041AE6D40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F8943E-D792-CEA4-78B9-88DCDDB094E3}"/>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E5610C63-00AD-ED85-E3CC-AF52459CEC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6B301-9B48-3827-40FB-135BAA3EFAF7}"/>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492190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ED4A-B517-8786-80C5-66A5D60E3A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D582A0-8C90-D236-344C-A748B17103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268AA-C00C-8080-CFC2-C133EEB97432}"/>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532F4E1B-00AD-AFD3-8CEC-C77422E7E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DD3F4-68F1-B077-EE39-F361EB35E7D2}"/>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80845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932FD-435B-D467-5585-DF9F12E8C6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EE6659-9E0E-BDC1-C915-D84CC0929D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2E90C-31C7-EA19-55C5-1B99079ECB8B}"/>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E8A15EEB-A01A-F13E-60F1-C05B5D6005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6E890-36DE-584F-0818-6AC88D26C9F5}"/>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81364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3F19-B29D-AEBA-1E67-63B526DB24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3A8A09-5661-E84C-EA5A-BA7A0790D4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2CD4C5-4F23-150D-0244-46A2469D79E8}"/>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385B48FF-FC69-C154-54AE-A7BC2D5E73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D33FAA-014B-8F86-DF44-FBFEE780AA00}"/>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713961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5D23-87D4-D2E6-B822-4059C1337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4B8A1B-3924-ABF0-4F27-2F19FF5DE2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20101-8C12-368F-BCFD-D298AE953AA5}"/>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74CAA9EC-F0BF-9282-71FB-0F1C0553D9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464145-27E3-A673-EF49-6B65D2FFD9E8}"/>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98782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7B97-55A1-573E-DE88-196F2F0E0C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938F98-6744-B58D-9226-B5436AC9A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91AC41-88D4-9364-9F45-55F6EF05EB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C75089-67E1-B4A7-55DD-CCB9180F58A8}"/>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6" name="Footer Placeholder 5">
            <a:extLst>
              <a:ext uri="{FF2B5EF4-FFF2-40B4-BE49-F238E27FC236}">
                <a16:creationId xmlns:a16="http://schemas.microsoft.com/office/drawing/2014/main" id="{D8879873-233E-5E7B-6E92-9D12231EC4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CCA6F-BAD1-6C94-A30B-01959B08FBE8}"/>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2433758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6B48-1BBD-2956-8F34-4B0ADA5997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1B1C43-87E8-08EF-5D72-BB06D1176B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DE98D-4E61-300A-2C4D-B91DAEB3B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5D277E-05C0-DBB0-3C88-A01C0716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AE8685-13DE-B05A-B935-F22B2CA0D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1CF8E0-D36E-17C5-0797-196719A23D2E}"/>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8" name="Footer Placeholder 7">
            <a:extLst>
              <a:ext uri="{FF2B5EF4-FFF2-40B4-BE49-F238E27FC236}">
                <a16:creationId xmlns:a16="http://schemas.microsoft.com/office/drawing/2014/main" id="{3383E82F-7963-91F0-238F-8851C17243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EADFA8-E7F8-D8AF-9F55-4069BE295D33}"/>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359748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4A05-D1FF-26B0-BE1C-8C91E1FA26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F067BD-C455-001A-4FD1-66B7DC9F3F26}"/>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4" name="Footer Placeholder 3">
            <a:extLst>
              <a:ext uri="{FF2B5EF4-FFF2-40B4-BE49-F238E27FC236}">
                <a16:creationId xmlns:a16="http://schemas.microsoft.com/office/drawing/2014/main" id="{C65E7B67-0D01-E1C8-B892-1677F627AE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DDECB4-4488-7682-2118-69D12F5B5145}"/>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244730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71566-498C-19C4-723D-9D6B4251CC3C}"/>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3" name="Footer Placeholder 2">
            <a:extLst>
              <a:ext uri="{FF2B5EF4-FFF2-40B4-BE49-F238E27FC236}">
                <a16:creationId xmlns:a16="http://schemas.microsoft.com/office/drawing/2014/main" id="{7E8B0847-313D-0CBE-86DB-9263A1B25B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F60DC6-9602-3B57-D1A3-18CC0B9BEEBB}"/>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35334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FD0B-56AD-25ED-246E-D1A29E88F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B33214-9ED8-B45F-48C6-3A06C4B05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E0913D-2257-27AA-4DCF-02B23CABC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E4EDF-E637-6236-85EF-D96196F080C4}"/>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6" name="Footer Placeholder 5">
            <a:extLst>
              <a:ext uri="{FF2B5EF4-FFF2-40B4-BE49-F238E27FC236}">
                <a16:creationId xmlns:a16="http://schemas.microsoft.com/office/drawing/2014/main" id="{654548BC-22C9-CE57-F9C8-AAE20BA11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C328A1-D786-B5D2-2B77-833A42E3B484}"/>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88592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AD8D-207B-7044-B614-D565AACA4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24A54-D399-3DD3-ECFF-5656D3FA37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34BE89-765C-1EBB-248E-0C58155FF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19E5E-BF83-F6B5-680C-7FCCB4DA2DB3}"/>
              </a:ext>
            </a:extLst>
          </p:cNvPr>
          <p:cNvSpPr>
            <a:spLocks noGrp="1"/>
          </p:cNvSpPr>
          <p:nvPr>
            <p:ph type="dt" sz="half" idx="10"/>
          </p:nvPr>
        </p:nvSpPr>
        <p:spPr/>
        <p:txBody>
          <a:bodyPr/>
          <a:lstStyle/>
          <a:p>
            <a:fld id="{59B725F8-459A-4CED-BA0D-3C4FCA5D0999}" type="datetimeFigureOut">
              <a:rPr lang="en-IN" smtClean="0"/>
              <a:t>22-11-2024</a:t>
            </a:fld>
            <a:endParaRPr lang="en-IN"/>
          </a:p>
        </p:txBody>
      </p:sp>
      <p:sp>
        <p:nvSpPr>
          <p:cNvPr id="6" name="Footer Placeholder 5">
            <a:extLst>
              <a:ext uri="{FF2B5EF4-FFF2-40B4-BE49-F238E27FC236}">
                <a16:creationId xmlns:a16="http://schemas.microsoft.com/office/drawing/2014/main" id="{F7C74F30-2B6A-AEB4-16EC-BC00EEF762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8A0FDD-6F6A-1009-D67F-AA37D1679E63}"/>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30813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2F0FB9-85D7-314A-7868-990DB91E6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C0D864-B93B-152B-017C-DFE292FA3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E4A768-9F60-DCE0-1C96-3429804866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725F8-459A-4CED-BA0D-3C4FCA5D0999}" type="datetimeFigureOut">
              <a:rPr lang="en-IN" smtClean="0"/>
              <a:t>22-11-2024</a:t>
            </a:fld>
            <a:endParaRPr lang="en-IN"/>
          </a:p>
        </p:txBody>
      </p:sp>
      <p:sp>
        <p:nvSpPr>
          <p:cNvPr id="5" name="Footer Placeholder 4">
            <a:extLst>
              <a:ext uri="{FF2B5EF4-FFF2-40B4-BE49-F238E27FC236}">
                <a16:creationId xmlns:a16="http://schemas.microsoft.com/office/drawing/2014/main" id="{BC34445C-DE3E-EB82-E099-43AC47788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E453CB-5C7C-0046-5155-6ACB34DE9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A20A6-2C11-4CB1-9193-A0D80FC8463A}" type="slidenum">
              <a:rPr lang="en-IN" smtClean="0"/>
              <a:t>‹#›</a:t>
            </a:fld>
            <a:endParaRPr lang="en-IN"/>
          </a:p>
        </p:txBody>
      </p:sp>
    </p:spTree>
    <p:extLst>
      <p:ext uri="{BB962C8B-B14F-4D97-AF65-F5344CB8AC3E}">
        <p14:creationId xmlns:p14="http://schemas.microsoft.com/office/powerpoint/2010/main" val="3247425778"/>
      </p:ext>
    </p:extLst>
  </p:cSld>
  <p:clrMap bg1="lt1" tx1="dk1" bg2="lt2" tx2="dk2" accent1="accent1" accent2="accent2" accent3="accent3" accent4="accent4" accent5="accent5" accent6="accent6" hlink="hlink" folHlink="folHlink"/>
  <p:sldLayoutIdLst>
    <p:sldLayoutId id="2147483699" r:id="rId1"/>
    <p:sldLayoutId id="2147483661" r:id="rId2"/>
    <p:sldLayoutId id="2147483651" r:id="rId3"/>
    <p:sldLayoutId id="2147483652" r:id="rId4"/>
    <p:sldLayoutId id="2147483653" r:id="rId5"/>
    <p:sldLayoutId id="2147483654" r:id="rId6"/>
    <p:sldLayoutId id="2147483693"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jfif"/><Relationship Id="rId4" Type="http://schemas.openxmlformats.org/officeDocument/2006/relationships/image" Target="../media/image13.jfi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jfif"/><Relationship Id="rId4" Type="http://schemas.openxmlformats.org/officeDocument/2006/relationships/image" Target="../media/image15.jf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jfi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fif"/><Relationship Id="rId4" Type="http://schemas.openxmlformats.org/officeDocument/2006/relationships/image" Target="../media/image19.jfi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jfif"/><Relationship Id="rId4" Type="http://schemas.openxmlformats.org/officeDocument/2006/relationships/image" Target="../media/image21.jfif"/></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f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jfif"/><Relationship Id="rId4" Type="http://schemas.openxmlformats.org/officeDocument/2006/relationships/image" Target="../media/image25.jf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jfif"/><Relationship Id="rId4" Type="http://schemas.openxmlformats.org/officeDocument/2006/relationships/image" Target="../media/image27.jf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jfi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jfif"/><Relationship Id="rId4" Type="http://schemas.openxmlformats.org/officeDocument/2006/relationships/image" Target="../media/image32.jfif"/></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jfi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fif"/></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jf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jfif"/><Relationship Id="rId4" Type="http://schemas.openxmlformats.org/officeDocument/2006/relationships/image" Target="../media/image45.jfi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8.jfif"/><Relationship Id="rId4" Type="http://schemas.openxmlformats.org/officeDocument/2006/relationships/image" Target="../media/image47.jfif"/></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3.jfif"/><Relationship Id="rId4" Type="http://schemas.openxmlformats.org/officeDocument/2006/relationships/image" Target="../media/image52.jfif"/></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6.jfif"/><Relationship Id="rId4" Type="http://schemas.openxmlformats.org/officeDocument/2006/relationships/image" Target="../media/image55.jfif"/></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8.jfif"/><Relationship Id="rId4" Type="http://schemas.openxmlformats.org/officeDocument/2006/relationships/image" Target="../media/image57.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0.jfif"/><Relationship Id="rId4" Type="http://schemas.openxmlformats.org/officeDocument/2006/relationships/image" Target="../media/image59.jfif"/></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1.jfif"/></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3.jfif"/><Relationship Id="rId4" Type="http://schemas.openxmlformats.org/officeDocument/2006/relationships/image" Target="../media/image62.jfif"/></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jp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8.jpg"/><Relationship Id="rId4" Type="http://schemas.openxmlformats.org/officeDocument/2006/relationships/image" Target="../media/image87.jp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jp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doi.org/10.1109/TITB.2006.862739"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doi.org/10.1007/s12652-018-0740-4" TargetMode="External"/><Relationship Id="rId3" Type="http://schemas.openxmlformats.org/officeDocument/2006/relationships/image" Target="../media/image4.png"/><Relationship Id="rId7" Type="http://schemas.openxmlformats.org/officeDocument/2006/relationships/hyperlink" Target="https://doi.org/10.1109/ICBSII.2017.8082245"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doi.org/10.1155/2014/617498" TargetMode="External"/><Relationship Id="rId5" Type="http://schemas.openxmlformats.org/officeDocument/2006/relationships/hyperlink" Target="https://doi.org/10.1186/1475-2891-5-23" TargetMode="External"/><Relationship Id="rId4" Type="http://schemas.openxmlformats.org/officeDocument/2006/relationships/hyperlink" Target="https://doi.org/10.1172/JCI26662" TargetMode="External"/><Relationship Id="rId9" Type="http://schemas.openxmlformats.org/officeDocument/2006/relationships/hyperlink" Target="https://doi.org/10.1007/978-981-10-5569-3_21"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researchgate.net/figure/Architecture-of-Decision-Trees_fig3_336148901" TargetMode="External"/><Relationship Id="rId3" Type="http://schemas.openxmlformats.org/officeDocument/2006/relationships/image" Target="../media/image4.png"/><Relationship Id="rId7" Type="http://schemas.openxmlformats.org/officeDocument/2006/relationships/hyperlink" Target="https://www.researchgate.net/figure/General-architecture-of-a-support-vector-maching-SVM-model-according-to-55_fig3_348745187"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www.researchgate.net/figure/Design-Architecture-of-CP-KNN_fig1_307675744" TargetMode="External"/><Relationship Id="rId5" Type="http://schemas.openxmlformats.org/officeDocument/2006/relationships/hyperlink" Target="https://www.researchgate.net/figure/Architecture-of-Naive-Bayes-Classifier_fig1_368646502" TargetMode="External"/><Relationship Id="rId4" Type="http://schemas.openxmlformats.org/officeDocument/2006/relationships/hyperlink" Target="https://www.researchgate.net/figure/Architecture-of-a-Logistic-Regression-Model-56_fig7_334575492"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www.researchgate.net/figure/VGG-19-Architecture-39-VGG-19-has-16-convolution-layers-grouped-into-5-blocks-After_fig5_359771670" TargetMode="External"/><Relationship Id="rId3" Type="http://schemas.openxmlformats.org/officeDocument/2006/relationships/image" Target="../media/image4.png"/><Relationship Id="rId7" Type="http://schemas.openxmlformats.org/officeDocument/2006/relationships/hyperlink" Target="https://www.researchgate.net/figure/The-architecture-of-MobileNet-V1-30_fig5_357623745"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www.researchgate.net/figure/Architecture-of-the-R-CNN-model_fig1_362218031" TargetMode="External"/><Relationship Id="rId5" Type="http://schemas.openxmlformats.org/officeDocument/2006/relationships/hyperlink" Target="https://www.researchgate.net/figure/Schematic-diagram-of-a-basic-convolutional-neural-network-CNN-architecture-26_fig1_336805909" TargetMode="External"/><Relationship Id="rId4" Type="http://schemas.openxmlformats.org/officeDocument/2006/relationships/hyperlink" Target="https://www.researchgate.net/figure/Architecture-of-the-Random-Forest-algorithm_fig1_337407116"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www.researchgate.net/figure/The-architecture-of-ResNet-50-model_fig4_34971747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8" name="Picture 7" descr="A picture containing screenshot, text&#10;&#10;Description automatically generated">
            <a:extLst>
              <a:ext uri="{FF2B5EF4-FFF2-40B4-BE49-F238E27FC236}">
                <a16:creationId xmlns:a16="http://schemas.microsoft.com/office/drawing/2014/main" id="{B770E46C-AB5E-28A7-E3E3-F3753023B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9" y="5040351"/>
            <a:ext cx="11898511" cy="1817649"/>
          </a:xfrm>
          <a:prstGeom prst="rect">
            <a:avLst/>
          </a:prstGeom>
        </p:spPr>
      </p:pic>
      <p:pic>
        <p:nvPicPr>
          <p:cNvPr id="11" name="Picture 10" descr="A picture containing graphics, logo, graphic design, colorfulness&#10;&#10;Description automatically generated">
            <a:extLst>
              <a:ext uri="{FF2B5EF4-FFF2-40B4-BE49-F238E27FC236}">
                <a16:creationId xmlns:a16="http://schemas.microsoft.com/office/drawing/2014/main" id="{03FA5E2C-584B-47B9-1BDA-F69CB130D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599" y="488384"/>
            <a:ext cx="5084801" cy="1977046"/>
          </a:xfrm>
          <a:prstGeom prst="rect">
            <a:avLst/>
          </a:prstGeom>
        </p:spPr>
      </p:pic>
      <p:pic>
        <p:nvPicPr>
          <p:cNvPr id="3" name="Picture 2" descr="A red and blue label with white text&#10;&#10;Description automatically generated with medium confidence">
            <a:extLst>
              <a:ext uri="{FF2B5EF4-FFF2-40B4-BE49-F238E27FC236}">
                <a16:creationId xmlns:a16="http://schemas.microsoft.com/office/drawing/2014/main" id="{720F3885-CA3B-138D-0F87-14C3F44C17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737" y="0"/>
            <a:ext cx="1007327" cy="1510991"/>
          </a:xfrm>
          <a:prstGeom prst="rect">
            <a:avLst/>
          </a:prstGeom>
        </p:spPr>
      </p:pic>
      <p:sp>
        <p:nvSpPr>
          <p:cNvPr id="4" name="TextBox 3">
            <a:extLst>
              <a:ext uri="{FF2B5EF4-FFF2-40B4-BE49-F238E27FC236}">
                <a16:creationId xmlns:a16="http://schemas.microsoft.com/office/drawing/2014/main" id="{DB9CB1BD-85A6-5E7F-A47C-A7DD9528A62E}"/>
              </a:ext>
            </a:extLst>
          </p:cNvPr>
          <p:cNvSpPr txBox="1"/>
          <p:nvPr/>
        </p:nvSpPr>
        <p:spPr>
          <a:xfrm>
            <a:off x="688257" y="2306340"/>
            <a:ext cx="10815484" cy="1446550"/>
          </a:xfrm>
          <a:prstGeom prst="rect">
            <a:avLst/>
          </a:prstGeom>
          <a:noFill/>
        </p:spPr>
        <p:txBody>
          <a:bodyPr wrap="square">
            <a:spAutoFit/>
          </a:bodyPr>
          <a:lstStyle/>
          <a:p>
            <a:pPr algn="ctr"/>
            <a:r>
              <a:rPr lang="en-US" sz="4400" b="1" dirty="0">
                <a:latin typeface="Times New Roman" panose="02020603050405020304" pitchFamily="18" charset="0"/>
                <a:cs typeface="Times New Roman" panose="02020603050405020304" pitchFamily="18" charset="0"/>
              </a:rPr>
              <a:t>Kidney Stone Detection Using Machine Learning and Deep Learning</a:t>
            </a:r>
            <a:endParaRPr lang="en-IN" sz="4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90AB57-54FF-0664-F933-C571E5111B2C}"/>
              </a:ext>
            </a:extLst>
          </p:cNvPr>
          <p:cNvSpPr txBox="1"/>
          <p:nvPr/>
        </p:nvSpPr>
        <p:spPr>
          <a:xfrm>
            <a:off x="8839200" y="3759790"/>
            <a:ext cx="2428568" cy="871392"/>
          </a:xfrm>
          <a:prstGeom prst="rect">
            <a:avLst/>
          </a:prstGeom>
          <a:noFill/>
        </p:spPr>
        <p:txBody>
          <a:bodyPr wrap="square">
            <a:spAutoFit/>
          </a:bodyPr>
          <a:lstStyle/>
          <a:p>
            <a:pPr>
              <a:lnSpc>
                <a:spcPts val="3225"/>
              </a:lnSpc>
            </a:pPr>
            <a:r>
              <a:rPr lang="en-IN" sz="2200" b="0" i="0" dirty="0">
                <a:solidFill>
                  <a:srgbClr val="000000"/>
                </a:solidFill>
                <a:effectLst/>
                <a:latin typeface="Times New Roman" panose="02020603050405020304" pitchFamily="18" charset="0"/>
                <a:cs typeface="Times New Roman" panose="02020603050405020304" pitchFamily="18" charset="0"/>
              </a:rPr>
              <a:t>Guided by:</a:t>
            </a:r>
            <a:endParaRPr lang="en-IN" sz="2200" dirty="0">
              <a:solidFill>
                <a:srgbClr val="000000"/>
              </a:solidFill>
              <a:effectLst/>
              <a:latin typeface="Times New Roman" panose="02020603050405020304" pitchFamily="18" charset="0"/>
              <a:cs typeface="Times New Roman" panose="02020603050405020304" pitchFamily="18" charset="0"/>
            </a:endParaRPr>
          </a:p>
          <a:p>
            <a:pPr>
              <a:lnSpc>
                <a:spcPts val="3225"/>
              </a:lnSpc>
            </a:pPr>
            <a:r>
              <a:rPr lang="en-IN" sz="2200" b="0" i="0" dirty="0">
                <a:solidFill>
                  <a:srgbClr val="000000"/>
                </a:solidFill>
                <a:effectLst/>
                <a:latin typeface="Times New Roman" panose="02020603050405020304" pitchFamily="18" charset="0"/>
                <a:cs typeface="Times New Roman" panose="02020603050405020304" pitchFamily="18" charset="0"/>
              </a:rPr>
              <a:t>Dr </a:t>
            </a:r>
            <a:r>
              <a:rPr lang="en-IN" sz="2200" b="0" i="0" dirty="0" err="1">
                <a:solidFill>
                  <a:srgbClr val="000000"/>
                </a:solidFill>
                <a:effectLst/>
                <a:latin typeface="Times New Roman" panose="02020603050405020304" pitchFamily="18" charset="0"/>
                <a:cs typeface="Times New Roman" panose="02020603050405020304" pitchFamily="18" charset="0"/>
              </a:rPr>
              <a:t>Achala</a:t>
            </a:r>
            <a:r>
              <a:rPr lang="en-IN" sz="2200" b="0" i="0" dirty="0">
                <a:solidFill>
                  <a:srgbClr val="000000"/>
                </a:solidFill>
                <a:effectLst/>
                <a:latin typeface="Times New Roman" panose="02020603050405020304" pitchFamily="18" charset="0"/>
                <a:cs typeface="Times New Roman" panose="02020603050405020304" pitchFamily="18" charset="0"/>
              </a:rPr>
              <a:t> Shakya</a:t>
            </a:r>
            <a:endParaRPr lang="en-IN" sz="2200" dirty="0">
              <a:solidFill>
                <a:srgbClr val="000000"/>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8A696B0-B2B9-635E-DFD0-E6D6F8BB9484}"/>
              </a:ext>
            </a:extLst>
          </p:cNvPr>
          <p:cNvSpPr txBox="1"/>
          <p:nvPr/>
        </p:nvSpPr>
        <p:spPr>
          <a:xfrm>
            <a:off x="338450" y="3751690"/>
            <a:ext cx="5846040" cy="1287019"/>
          </a:xfrm>
          <a:prstGeom prst="rect">
            <a:avLst/>
          </a:prstGeom>
          <a:noFill/>
        </p:spPr>
        <p:txBody>
          <a:bodyPr wrap="square">
            <a:spAutoFit/>
          </a:bodyPr>
          <a:lstStyle/>
          <a:p>
            <a:pPr>
              <a:lnSpc>
                <a:spcPts val="3225"/>
              </a:lnSpc>
            </a:pPr>
            <a:r>
              <a:rPr lang="en-US" sz="2200" b="0" i="0" dirty="0">
                <a:solidFill>
                  <a:srgbClr val="000000"/>
                </a:solidFill>
                <a:effectLst/>
                <a:latin typeface="Times New Roman" panose="02020603050405020304" pitchFamily="18" charset="0"/>
                <a:cs typeface="Times New Roman" panose="02020603050405020304" pitchFamily="18" charset="0"/>
              </a:rPr>
              <a:t>Presented by:</a:t>
            </a:r>
            <a:endParaRPr lang="en-US" sz="2200" dirty="0">
              <a:solidFill>
                <a:srgbClr val="000000"/>
              </a:solidFill>
              <a:effectLst/>
              <a:latin typeface="Times New Roman" panose="02020603050405020304" pitchFamily="18" charset="0"/>
              <a:cs typeface="Times New Roman" panose="02020603050405020304" pitchFamily="18" charset="0"/>
            </a:endParaRPr>
          </a:p>
          <a:p>
            <a:pPr>
              <a:lnSpc>
                <a:spcPts val="3225"/>
              </a:lnSpc>
            </a:pPr>
            <a:r>
              <a:rPr lang="en-US" sz="2200" b="0" i="0" dirty="0">
                <a:solidFill>
                  <a:srgbClr val="000000"/>
                </a:solidFill>
                <a:effectLst/>
                <a:latin typeface="Times New Roman" panose="02020603050405020304" pitchFamily="18" charset="0"/>
                <a:cs typeface="Times New Roman" panose="02020603050405020304" pitchFamily="18" charset="0"/>
              </a:rPr>
              <a:t>R2142220856 – Samaksh Mittal (B2, 500107995)</a:t>
            </a:r>
            <a:endParaRPr lang="en-US" sz="2200" dirty="0">
              <a:solidFill>
                <a:srgbClr val="000000"/>
              </a:solidFill>
              <a:effectLst/>
              <a:latin typeface="Times New Roman" panose="02020603050405020304" pitchFamily="18" charset="0"/>
              <a:cs typeface="Times New Roman" panose="02020603050405020304" pitchFamily="18" charset="0"/>
            </a:endParaRPr>
          </a:p>
          <a:p>
            <a:pPr>
              <a:lnSpc>
                <a:spcPts val="3225"/>
              </a:lnSpc>
            </a:pPr>
            <a:r>
              <a:rPr lang="en-US" sz="2200" b="0" i="0" dirty="0">
                <a:solidFill>
                  <a:srgbClr val="000000"/>
                </a:solidFill>
                <a:effectLst/>
                <a:latin typeface="Times New Roman" panose="02020603050405020304" pitchFamily="18" charset="0"/>
                <a:cs typeface="Times New Roman" panose="02020603050405020304" pitchFamily="18" charset="0"/>
              </a:rPr>
              <a:t>R2142221184 – Kavya Dangi (B3, 500108583)</a:t>
            </a:r>
            <a:endParaRPr lang="en-US" sz="220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6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B3630-8BCD-0B74-3CA0-4E259D40578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167682F6-E281-BDFA-A462-AB3877081AE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34F6A760-E631-337E-E332-32E600DF9ED9}"/>
              </a:ext>
            </a:extLst>
          </p:cNvPr>
          <p:cNvSpPr txBox="1"/>
          <p:nvPr/>
        </p:nvSpPr>
        <p:spPr>
          <a:xfrm>
            <a:off x="2975372" y="-16232"/>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Literature Review</a:t>
            </a:r>
          </a:p>
        </p:txBody>
      </p:sp>
      <p:graphicFrame>
        <p:nvGraphicFramePr>
          <p:cNvPr id="3" name="Table 2">
            <a:extLst>
              <a:ext uri="{FF2B5EF4-FFF2-40B4-BE49-F238E27FC236}">
                <a16:creationId xmlns:a16="http://schemas.microsoft.com/office/drawing/2014/main" id="{4227B45F-11F3-DD23-CEA6-CEBFCBD101F3}"/>
              </a:ext>
            </a:extLst>
          </p:cNvPr>
          <p:cNvGraphicFramePr>
            <a:graphicFrameLocks noGrp="1"/>
          </p:cNvGraphicFramePr>
          <p:nvPr>
            <p:extLst>
              <p:ext uri="{D42A27DB-BD31-4B8C-83A1-F6EECF244321}">
                <p14:modId xmlns:p14="http://schemas.microsoft.com/office/powerpoint/2010/main" val="2108385001"/>
              </p:ext>
            </p:extLst>
          </p:nvPr>
        </p:nvGraphicFramePr>
        <p:xfrm>
          <a:off x="570273" y="719666"/>
          <a:ext cx="11388048" cy="4952672"/>
        </p:xfrm>
        <a:graphic>
          <a:graphicData uri="http://schemas.openxmlformats.org/drawingml/2006/table">
            <a:tbl>
              <a:tblPr firstRow="1" bandRow="1">
                <a:tableStyleId>{5C22544A-7EE6-4342-B048-85BDC9FD1C3A}</a:tableStyleId>
              </a:tblPr>
              <a:tblGrid>
                <a:gridCol w="1612535">
                  <a:extLst>
                    <a:ext uri="{9D8B030D-6E8A-4147-A177-3AD203B41FA5}">
                      <a16:colId xmlns:a16="http://schemas.microsoft.com/office/drawing/2014/main" val="1431138521"/>
                    </a:ext>
                  </a:extLst>
                </a:gridCol>
                <a:gridCol w="1612535">
                  <a:extLst>
                    <a:ext uri="{9D8B030D-6E8A-4147-A177-3AD203B41FA5}">
                      <a16:colId xmlns:a16="http://schemas.microsoft.com/office/drawing/2014/main" val="321460336"/>
                    </a:ext>
                  </a:extLst>
                </a:gridCol>
                <a:gridCol w="1612535">
                  <a:extLst>
                    <a:ext uri="{9D8B030D-6E8A-4147-A177-3AD203B41FA5}">
                      <a16:colId xmlns:a16="http://schemas.microsoft.com/office/drawing/2014/main" val="3692100065"/>
                    </a:ext>
                  </a:extLst>
                </a:gridCol>
                <a:gridCol w="1612535">
                  <a:extLst>
                    <a:ext uri="{9D8B030D-6E8A-4147-A177-3AD203B41FA5}">
                      <a16:colId xmlns:a16="http://schemas.microsoft.com/office/drawing/2014/main" val="3564180004"/>
                    </a:ext>
                  </a:extLst>
                </a:gridCol>
                <a:gridCol w="1612535">
                  <a:extLst>
                    <a:ext uri="{9D8B030D-6E8A-4147-A177-3AD203B41FA5}">
                      <a16:colId xmlns:a16="http://schemas.microsoft.com/office/drawing/2014/main" val="1450926499"/>
                    </a:ext>
                  </a:extLst>
                </a:gridCol>
                <a:gridCol w="1612535">
                  <a:extLst>
                    <a:ext uri="{9D8B030D-6E8A-4147-A177-3AD203B41FA5}">
                      <a16:colId xmlns:a16="http://schemas.microsoft.com/office/drawing/2014/main" val="2189110089"/>
                    </a:ext>
                  </a:extLst>
                </a:gridCol>
                <a:gridCol w="1712838">
                  <a:extLst>
                    <a:ext uri="{9D8B030D-6E8A-4147-A177-3AD203B41FA5}">
                      <a16:colId xmlns:a16="http://schemas.microsoft.com/office/drawing/2014/main" val="4230642954"/>
                    </a:ext>
                  </a:extLst>
                </a:gridCol>
              </a:tblGrid>
              <a:tr h="393411">
                <a:tc>
                  <a:txBody>
                    <a:bodyPr/>
                    <a:lstStyle/>
                    <a:p>
                      <a:r>
                        <a:rPr lang="en-IN" sz="1200" b="1" dirty="0">
                          <a:latin typeface="Times New Roman" panose="02020603050405020304" pitchFamily="18" charset="0"/>
                          <a:cs typeface="Times New Roman" panose="02020603050405020304" pitchFamily="18" charset="0"/>
                        </a:rPr>
                        <a:t>S. No.</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Authors</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Title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Journal/Conference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Year</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Key Focus</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Major Findings</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74125130"/>
                  </a:ext>
                </a:extLst>
              </a:tr>
              <a:tr h="1067061">
                <a:tc>
                  <a:txBody>
                    <a:bodyPr/>
                    <a:lstStyle/>
                    <a:p>
                      <a:r>
                        <a:rPr lang="en-IN" sz="1200" dirty="0">
                          <a:latin typeface="Times New Roman" panose="02020603050405020304" pitchFamily="18" charset="0"/>
                          <a:cs typeface="Times New Roman" panose="02020603050405020304" pitchFamily="18" charset="0"/>
                        </a:rPr>
                        <a:t>5</a:t>
                      </a:r>
                    </a:p>
                  </a:txBody>
                  <a:tcPr anchor="ctr"/>
                </a:tc>
                <a:tc>
                  <a:txBody>
                    <a:bodyPr/>
                    <a:lstStyle/>
                    <a:p>
                      <a:r>
                        <a:rPr lang="fr-FR" sz="1200">
                          <a:latin typeface="Times New Roman" panose="02020603050405020304" pitchFamily="18" charset="0"/>
                          <a:cs typeface="Times New Roman" panose="02020603050405020304" pitchFamily="18" charset="0"/>
                        </a:rPr>
                        <a:t>S. Asadi, H. Hassanpour, A. Pouyan</a:t>
                      </a:r>
                    </a:p>
                  </a:txBody>
                  <a:tcPr anchor="ctr"/>
                </a:tc>
                <a:tc>
                  <a:txBody>
                    <a:bodyPr/>
                    <a:lstStyle/>
                    <a:p>
                      <a:r>
                        <a:rPr lang="en-US" sz="1200">
                          <a:latin typeface="Times New Roman" panose="02020603050405020304" pitchFamily="18" charset="0"/>
                          <a:cs typeface="Times New Roman" panose="02020603050405020304" pitchFamily="18" charset="0"/>
                        </a:rPr>
                        <a:t>Texture-Based Image Enhancement Using Gamma Correction</a:t>
                      </a:r>
                    </a:p>
                  </a:txBody>
                  <a:tcPr anchor="ctr"/>
                </a:tc>
                <a:tc>
                  <a:txBody>
                    <a:bodyPr/>
                    <a:lstStyle/>
                    <a:p>
                      <a:r>
                        <a:rPr lang="en-US" sz="1200">
                          <a:latin typeface="Times New Roman" panose="02020603050405020304" pitchFamily="18" charset="0"/>
                          <a:cs typeface="Times New Roman" panose="02020603050405020304" pitchFamily="18" charset="0"/>
                        </a:rPr>
                        <a:t>Middle-East Journal of Scientific Research</a:t>
                      </a:r>
                    </a:p>
                  </a:txBody>
                  <a:tcPr anchor="ctr"/>
                </a:tc>
                <a:tc>
                  <a:txBody>
                    <a:bodyPr/>
                    <a:lstStyle/>
                    <a:p>
                      <a:r>
                        <a:rPr lang="en-IN" sz="1200">
                          <a:latin typeface="Times New Roman" panose="02020603050405020304" pitchFamily="18" charset="0"/>
                          <a:cs typeface="Times New Roman" panose="02020603050405020304" pitchFamily="18" charset="0"/>
                        </a:rPr>
                        <a:t>2010</a:t>
                      </a:r>
                    </a:p>
                  </a:txBody>
                  <a:tcPr anchor="ctr"/>
                </a:tc>
                <a:tc>
                  <a:txBody>
                    <a:bodyPr/>
                    <a:lstStyle/>
                    <a:p>
                      <a:r>
                        <a:rPr lang="en-US" sz="1200">
                          <a:latin typeface="Times New Roman" panose="02020603050405020304" pitchFamily="18" charset="0"/>
                          <a:cs typeface="Times New Roman" panose="02020603050405020304" pitchFamily="18" charset="0"/>
                        </a:rPr>
                        <a:t>Enhancing image textures using gamma correction</a:t>
                      </a:r>
                    </a:p>
                  </a:txBody>
                  <a:tcPr anchor="ctr"/>
                </a:tc>
                <a:tc>
                  <a:txBody>
                    <a:bodyPr/>
                    <a:lstStyle/>
                    <a:p>
                      <a:r>
                        <a:rPr lang="en-US" sz="1200" dirty="0">
                          <a:latin typeface="Times New Roman" panose="02020603050405020304" pitchFamily="18" charset="0"/>
                          <a:cs typeface="Times New Roman" panose="02020603050405020304" pitchFamily="18" charset="0"/>
                        </a:rPr>
                        <a:t>Improved visibility of medical images using gamma correction for texture-based image enhancement.</a:t>
                      </a:r>
                    </a:p>
                  </a:txBody>
                  <a:tcPr anchor="ctr"/>
                </a:tc>
                <a:extLst>
                  <a:ext uri="{0D108BD9-81ED-4DB2-BD59-A6C34878D82A}">
                    <a16:rowId xmlns:a16="http://schemas.microsoft.com/office/drawing/2014/main" val="586728542"/>
                  </a:ext>
                </a:extLst>
              </a:tr>
              <a:tr h="873050">
                <a:tc>
                  <a:txBody>
                    <a:bodyPr/>
                    <a:lstStyle/>
                    <a:p>
                      <a:r>
                        <a:rPr lang="en-IN" sz="1200" dirty="0">
                          <a:latin typeface="Times New Roman" panose="02020603050405020304" pitchFamily="18" charset="0"/>
                          <a:cs typeface="Times New Roman" panose="02020603050405020304" pitchFamily="18" charset="0"/>
                        </a:rPr>
                        <a:t>6</a:t>
                      </a:r>
                    </a:p>
                  </a:txBody>
                  <a:tcPr anchor="ctr"/>
                </a:tc>
                <a:tc>
                  <a:txBody>
                    <a:bodyPr/>
                    <a:lstStyle/>
                    <a:p>
                      <a:r>
                        <a:rPr lang="es-ES" sz="1200">
                          <a:latin typeface="Times New Roman" panose="02020603050405020304" pitchFamily="18" charset="0"/>
                          <a:cs typeface="Times New Roman" panose="02020603050405020304" pitchFamily="18" charset="0"/>
                        </a:rPr>
                        <a:t>R. C. Gonzalez, R. E. Woods</a:t>
                      </a:r>
                    </a:p>
                  </a:txBody>
                  <a:tcPr anchor="ctr"/>
                </a:tc>
                <a:tc>
                  <a:txBody>
                    <a:bodyPr/>
                    <a:lstStyle/>
                    <a:p>
                      <a:r>
                        <a:rPr lang="en-IN" sz="1200">
                          <a:latin typeface="Times New Roman" panose="02020603050405020304" pitchFamily="18" charset="0"/>
                          <a:cs typeface="Times New Roman" panose="02020603050405020304" pitchFamily="18" charset="0"/>
                        </a:rPr>
                        <a:t>Digital Image Processing</a:t>
                      </a:r>
                    </a:p>
                  </a:txBody>
                  <a:tcPr anchor="ctr"/>
                </a:tc>
                <a:tc>
                  <a:txBody>
                    <a:bodyPr/>
                    <a:lstStyle/>
                    <a:p>
                      <a:r>
                        <a:rPr lang="en-IN" sz="1200">
                          <a:latin typeface="Times New Roman" panose="02020603050405020304" pitchFamily="18" charset="0"/>
                          <a:cs typeface="Times New Roman" panose="02020603050405020304" pitchFamily="18" charset="0"/>
                        </a:rPr>
                        <a:t>Book</a:t>
                      </a:r>
                    </a:p>
                  </a:txBody>
                  <a:tcPr anchor="ctr"/>
                </a:tc>
                <a:tc>
                  <a:txBody>
                    <a:bodyPr/>
                    <a:lstStyle/>
                    <a:p>
                      <a:r>
                        <a:rPr lang="en-IN" sz="1200">
                          <a:latin typeface="Times New Roman" panose="02020603050405020304" pitchFamily="18" charset="0"/>
                          <a:cs typeface="Times New Roman" panose="02020603050405020304" pitchFamily="18" charset="0"/>
                        </a:rPr>
                        <a:t>1992</a:t>
                      </a:r>
                    </a:p>
                  </a:txBody>
                  <a:tcPr anchor="ctr"/>
                </a:tc>
                <a:tc>
                  <a:txBody>
                    <a:bodyPr/>
                    <a:lstStyle/>
                    <a:p>
                      <a:r>
                        <a:rPr lang="en-US" sz="1200">
                          <a:latin typeface="Times New Roman" panose="02020603050405020304" pitchFamily="18" charset="0"/>
                          <a:cs typeface="Times New Roman" panose="02020603050405020304" pitchFamily="18" charset="0"/>
                        </a:rPr>
                        <a:t>Fundamentals of digital image processing</a:t>
                      </a:r>
                    </a:p>
                  </a:txBody>
                  <a:tcPr anchor="ctr"/>
                </a:tc>
                <a:tc>
                  <a:txBody>
                    <a:bodyPr/>
                    <a:lstStyle/>
                    <a:p>
                      <a:r>
                        <a:rPr lang="en-US" sz="1200" dirty="0">
                          <a:latin typeface="Times New Roman" panose="02020603050405020304" pitchFamily="18" charset="0"/>
                          <a:cs typeface="Times New Roman" panose="02020603050405020304" pitchFamily="18" charset="0"/>
                        </a:rPr>
                        <a:t>Introduced foundational concepts and algorithms in digital image processing.</a:t>
                      </a:r>
                    </a:p>
                  </a:txBody>
                  <a:tcPr anchor="ctr"/>
                </a:tc>
                <a:extLst>
                  <a:ext uri="{0D108BD9-81ED-4DB2-BD59-A6C34878D82A}">
                    <a16:rowId xmlns:a16="http://schemas.microsoft.com/office/drawing/2014/main" val="2109772389"/>
                  </a:ext>
                </a:extLst>
              </a:tr>
              <a:tr h="873050">
                <a:tc>
                  <a:txBody>
                    <a:bodyPr/>
                    <a:lstStyle/>
                    <a:p>
                      <a:r>
                        <a:rPr lang="en-IN" sz="1200">
                          <a:latin typeface="Times New Roman" panose="02020603050405020304" pitchFamily="18" charset="0"/>
                          <a:cs typeface="Times New Roman" panose="02020603050405020304" pitchFamily="18" charset="0"/>
                        </a:rPr>
                        <a:t>7</a:t>
                      </a:r>
                    </a:p>
                  </a:txBody>
                  <a:tcPr anchor="ctr"/>
                </a:tc>
                <a:tc>
                  <a:txBody>
                    <a:bodyPr/>
                    <a:lstStyle/>
                    <a:p>
                      <a:r>
                        <a:rPr lang="pl-PL" sz="1200">
                          <a:latin typeface="Times New Roman" panose="02020603050405020304" pitchFamily="18" charset="0"/>
                          <a:cs typeface="Times New Roman" panose="02020603050405020304" pitchFamily="18" charset="0"/>
                        </a:rPr>
                        <a:t>D. Y. Kim, J. W. Park</a:t>
                      </a:r>
                    </a:p>
                  </a:txBody>
                  <a:tcPr anchor="ctr"/>
                </a:tc>
                <a:tc>
                  <a:txBody>
                    <a:bodyPr/>
                    <a:lstStyle/>
                    <a:p>
                      <a:r>
                        <a:rPr lang="en-US" sz="1200">
                          <a:latin typeface="Times New Roman" panose="02020603050405020304" pitchFamily="18" charset="0"/>
                          <a:cs typeface="Times New Roman" panose="02020603050405020304" pitchFamily="18" charset="0"/>
                        </a:rPr>
                        <a:t>Computer-Aided Detection of Kidney Tumor on Abdominal CT Scans</a:t>
                      </a:r>
                    </a:p>
                  </a:txBody>
                  <a:tcPr anchor="ctr"/>
                </a:tc>
                <a:tc>
                  <a:txBody>
                    <a:bodyPr/>
                    <a:lstStyle/>
                    <a:p>
                      <a:r>
                        <a:rPr lang="en-IN" sz="1200">
                          <a:latin typeface="Times New Roman" panose="02020603050405020304" pitchFamily="18" charset="0"/>
                          <a:cs typeface="Times New Roman" panose="02020603050405020304" pitchFamily="18" charset="0"/>
                        </a:rPr>
                        <a:t>Acta Radiologica</a:t>
                      </a:r>
                    </a:p>
                  </a:txBody>
                  <a:tcPr anchor="ctr"/>
                </a:tc>
                <a:tc>
                  <a:txBody>
                    <a:bodyPr/>
                    <a:lstStyle/>
                    <a:p>
                      <a:r>
                        <a:rPr lang="en-IN" sz="1200">
                          <a:latin typeface="Times New Roman" panose="02020603050405020304" pitchFamily="18" charset="0"/>
                          <a:cs typeface="Times New Roman" panose="02020603050405020304" pitchFamily="18" charset="0"/>
                        </a:rPr>
                        <a:t>2004</a:t>
                      </a:r>
                    </a:p>
                  </a:txBody>
                  <a:tcPr anchor="ctr"/>
                </a:tc>
                <a:tc>
                  <a:txBody>
                    <a:bodyPr/>
                    <a:lstStyle/>
                    <a:p>
                      <a:r>
                        <a:rPr lang="en-US" sz="1200">
                          <a:latin typeface="Times New Roman" panose="02020603050405020304" pitchFamily="18" charset="0"/>
                          <a:cs typeface="Times New Roman" panose="02020603050405020304" pitchFamily="18" charset="0"/>
                        </a:rPr>
                        <a:t>Computer-aided detection of kidney tumors</a:t>
                      </a:r>
                    </a:p>
                  </a:txBody>
                  <a:tcPr anchor="ctr"/>
                </a:tc>
                <a:tc>
                  <a:txBody>
                    <a:bodyPr/>
                    <a:lstStyle/>
                    <a:p>
                      <a:r>
                        <a:rPr lang="en-US" sz="1200" dirty="0">
                          <a:latin typeface="Times New Roman" panose="02020603050405020304" pitchFamily="18" charset="0"/>
                          <a:cs typeface="Times New Roman" panose="02020603050405020304" pitchFamily="18" charset="0"/>
                        </a:rPr>
                        <a:t>Achieved improved tumor localization using computer-aided techniques.</a:t>
                      </a:r>
                    </a:p>
                  </a:txBody>
                  <a:tcPr anchor="ctr"/>
                </a:tc>
                <a:extLst>
                  <a:ext uri="{0D108BD9-81ED-4DB2-BD59-A6C34878D82A}">
                    <a16:rowId xmlns:a16="http://schemas.microsoft.com/office/drawing/2014/main" val="866555245"/>
                  </a:ext>
                </a:extLst>
              </a:tr>
              <a:tr h="873050">
                <a:tc>
                  <a:txBody>
                    <a:bodyPr/>
                    <a:lstStyle/>
                    <a:p>
                      <a:r>
                        <a:rPr lang="en-IN" sz="1200" dirty="0">
                          <a:latin typeface="Times New Roman" panose="02020603050405020304" pitchFamily="18" charset="0"/>
                          <a:cs typeface="Times New Roman" panose="02020603050405020304" pitchFamily="18" charset="0"/>
                        </a:rPr>
                        <a:t>8</a:t>
                      </a:r>
                    </a:p>
                  </a:txBody>
                  <a:tcPr anchor="ctr"/>
                </a:tc>
                <a:tc>
                  <a:txBody>
                    <a:bodyPr/>
                    <a:lstStyle/>
                    <a:p>
                      <a:r>
                        <a:rPr lang="de-DE" sz="1200">
                          <a:latin typeface="Times New Roman" panose="02020603050405020304" pitchFamily="18" charset="0"/>
                          <a:cs typeface="Times New Roman" panose="02020603050405020304" pitchFamily="18" charset="0"/>
                        </a:rPr>
                        <a:t>D. T. Lin, C. C. Lei, S. W. Hung</a:t>
                      </a:r>
                    </a:p>
                  </a:txBody>
                  <a:tcPr anchor="ctr"/>
                </a:tc>
                <a:tc>
                  <a:txBody>
                    <a:bodyPr/>
                    <a:lstStyle/>
                    <a:p>
                      <a:r>
                        <a:rPr lang="en-US" sz="1200" dirty="0">
                          <a:latin typeface="Times New Roman" panose="02020603050405020304" pitchFamily="18" charset="0"/>
                          <a:cs typeface="Times New Roman" panose="02020603050405020304" pitchFamily="18" charset="0"/>
                        </a:rPr>
                        <a:t>Computer-Aided Kidney Segmentation on Abdominal CT Images</a:t>
                      </a:r>
                    </a:p>
                  </a:txBody>
                  <a:tcPr anchor="ctr"/>
                </a:tc>
                <a:tc>
                  <a:txBody>
                    <a:bodyPr/>
                    <a:lstStyle/>
                    <a:p>
                      <a:r>
                        <a:rPr lang="en-IN" sz="1200">
                          <a:latin typeface="Times New Roman" panose="02020603050405020304" pitchFamily="18" charset="0"/>
                          <a:cs typeface="Times New Roman" panose="02020603050405020304" pitchFamily="18" charset="0"/>
                        </a:rPr>
                        <a:t>IEEE Transactions on Information Technology in Biomedicine</a:t>
                      </a:r>
                    </a:p>
                  </a:txBody>
                  <a:tcPr anchor="ctr"/>
                </a:tc>
                <a:tc>
                  <a:txBody>
                    <a:bodyPr/>
                    <a:lstStyle/>
                    <a:p>
                      <a:r>
                        <a:rPr lang="en-IN" sz="1200">
                          <a:latin typeface="Times New Roman" panose="02020603050405020304" pitchFamily="18" charset="0"/>
                          <a:cs typeface="Times New Roman" panose="02020603050405020304" pitchFamily="18" charset="0"/>
                        </a:rPr>
                        <a:t>2006</a:t>
                      </a:r>
                    </a:p>
                  </a:txBody>
                  <a:tcPr anchor="ctr"/>
                </a:tc>
                <a:tc>
                  <a:txBody>
                    <a:bodyPr/>
                    <a:lstStyle/>
                    <a:p>
                      <a:r>
                        <a:rPr lang="en-US" sz="1200">
                          <a:latin typeface="Times New Roman" panose="02020603050405020304" pitchFamily="18" charset="0"/>
                          <a:cs typeface="Times New Roman" panose="02020603050405020304" pitchFamily="18" charset="0"/>
                        </a:rPr>
                        <a:t>Automated kidney segmentation in CT images</a:t>
                      </a:r>
                    </a:p>
                  </a:txBody>
                  <a:tcPr anchor="ctr"/>
                </a:tc>
                <a:tc>
                  <a:txBody>
                    <a:bodyPr/>
                    <a:lstStyle/>
                    <a:p>
                      <a:r>
                        <a:rPr lang="en-US" sz="1200" dirty="0">
                          <a:latin typeface="Times New Roman" panose="02020603050405020304" pitchFamily="18" charset="0"/>
                          <a:cs typeface="Times New Roman" panose="02020603050405020304" pitchFamily="18" charset="0"/>
                        </a:rPr>
                        <a:t>Presented a reliable algorithm for segmenting kidneys in CT scans.</a:t>
                      </a:r>
                    </a:p>
                  </a:txBody>
                  <a:tcPr anchor="ctr"/>
                </a:tc>
                <a:extLst>
                  <a:ext uri="{0D108BD9-81ED-4DB2-BD59-A6C34878D82A}">
                    <a16:rowId xmlns:a16="http://schemas.microsoft.com/office/drawing/2014/main" val="3312758590"/>
                  </a:ext>
                </a:extLst>
              </a:tr>
              <a:tr h="873050">
                <a:tc>
                  <a:txBody>
                    <a:bodyPr/>
                    <a:lstStyle/>
                    <a:p>
                      <a:r>
                        <a:rPr lang="en-IN" sz="1200">
                          <a:latin typeface="Times New Roman" panose="02020603050405020304" pitchFamily="18" charset="0"/>
                          <a:cs typeface="Times New Roman" panose="02020603050405020304" pitchFamily="18" charset="0"/>
                        </a:rPr>
                        <a:t>9</a:t>
                      </a:r>
                    </a:p>
                  </a:txBody>
                  <a:tcPr anchor="ctr"/>
                </a:tc>
                <a:tc>
                  <a:txBody>
                    <a:bodyPr/>
                    <a:lstStyle/>
                    <a:p>
                      <a:r>
                        <a:rPr lang="en-IN" sz="1200">
                          <a:latin typeface="Times New Roman" panose="02020603050405020304" pitchFamily="18" charset="0"/>
                          <a:cs typeface="Times New Roman" panose="02020603050405020304" pitchFamily="18" charset="0"/>
                        </a:rPr>
                        <a:t>F. L. Coe, A. Evan, E. Worcester</a:t>
                      </a:r>
                    </a:p>
                  </a:txBody>
                  <a:tcPr anchor="ctr"/>
                </a:tc>
                <a:tc>
                  <a:txBody>
                    <a:bodyPr/>
                    <a:lstStyle/>
                    <a:p>
                      <a:r>
                        <a:rPr lang="en-IN" sz="1200">
                          <a:latin typeface="Times New Roman" panose="02020603050405020304" pitchFamily="18" charset="0"/>
                          <a:cs typeface="Times New Roman" panose="02020603050405020304" pitchFamily="18" charset="0"/>
                        </a:rPr>
                        <a:t>Kidney Stone Disease</a:t>
                      </a:r>
                    </a:p>
                  </a:txBody>
                  <a:tcPr anchor="ctr"/>
                </a:tc>
                <a:tc>
                  <a:txBody>
                    <a:bodyPr/>
                    <a:lstStyle/>
                    <a:p>
                      <a:r>
                        <a:rPr lang="en-IN" sz="1200">
                          <a:latin typeface="Times New Roman" panose="02020603050405020304" pitchFamily="18" charset="0"/>
                          <a:cs typeface="Times New Roman" panose="02020603050405020304" pitchFamily="18" charset="0"/>
                        </a:rPr>
                        <a:t>Journal of Clinical Investigation</a:t>
                      </a:r>
                    </a:p>
                  </a:txBody>
                  <a:tcPr anchor="ctr"/>
                </a:tc>
                <a:tc>
                  <a:txBody>
                    <a:bodyPr/>
                    <a:lstStyle/>
                    <a:p>
                      <a:r>
                        <a:rPr lang="en-IN" sz="1200">
                          <a:latin typeface="Times New Roman" panose="02020603050405020304" pitchFamily="18" charset="0"/>
                          <a:cs typeface="Times New Roman" panose="02020603050405020304" pitchFamily="18" charset="0"/>
                        </a:rPr>
                        <a:t>2005</a:t>
                      </a:r>
                    </a:p>
                  </a:txBody>
                  <a:tcPr anchor="ctr"/>
                </a:tc>
                <a:tc>
                  <a:txBody>
                    <a:bodyPr/>
                    <a:lstStyle/>
                    <a:p>
                      <a:r>
                        <a:rPr lang="en-US" sz="1200">
                          <a:latin typeface="Times New Roman" panose="02020603050405020304" pitchFamily="18" charset="0"/>
                          <a:cs typeface="Times New Roman" panose="02020603050405020304" pitchFamily="18" charset="0"/>
                        </a:rPr>
                        <a:t>Overview of kidney stone disease</a:t>
                      </a:r>
                    </a:p>
                  </a:txBody>
                  <a:tcPr anchor="ctr"/>
                </a:tc>
                <a:tc>
                  <a:txBody>
                    <a:bodyPr/>
                    <a:lstStyle/>
                    <a:p>
                      <a:r>
                        <a:rPr lang="en-US" sz="1200" dirty="0">
                          <a:latin typeface="Times New Roman" panose="02020603050405020304" pitchFamily="18" charset="0"/>
                          <a:cs typeface="Times New Roman" panose="02020603050405020304" pitchFamily="18" charset="0"/>
                        </a:rPr>
                        <a:t>Explored causes, prevention, and treatments for kidney stones.</a:t>
                      </a:r>
                    </a:p>
                  </a:txBody>
                  <a:tcPr anchor="ctr"/>
                </a:tc>
                <a:extLst>
                  <a:ext uri="{0D108BD9-81ED-4DB2-BD59-A6C34878D82A}">
                    <a16:rowId xmlns:a16="http://schemas.microsoft.com/office/drawing/2014/main" val="1913636917"/>
                  </a:ext>
                </a:extLst>
              </a:tr>
            </a:tbl>
          </a:graphicData>
        </a:graphic>
      </p:graphicFrame>
      <p:sp>
        <p:nvSpPr>
          <p:cNvPr id="5" name="TextBox 4">
            <a:extLst>
              <a:ext uri="{FF2B5EF4-FFF2-40B4-BE49-F238E27FC236}">
                <a16:creationId xmlns:a16="http://schemas.microsoft.com/office/drawing/2014/main" id="{89A39410-84D5-5D13-88F1-F5440913E058}"/>
              </a:ext>
            </a:extLst>
          </p:cNvPr>
          <p:cNvSpPr txBox="1"/>
          <p:nvPr/>
        </p:nvSpPr>
        <p:spPr>
          <a:xfrm>
            <a:off x="3332414" y="5672338"/>
            <a:ext cx="552715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Table 1 Literature Review</a:t>
            </a:r>
          </a:p>
        </p:txBody>
      </p:sp>
      <p:sp>
        <p:nvSpPr>
          <p:cNvPr id="6" name="TextBox 5">
            <a:extLst>
              <a:ext uri="{FF2B5EF4-FFF2-40B4-BE49-F238E27FC236}">
                <a16:creationId xmlns:a16="http://schemas.microsoft.com/office/drawing/2014/main" id="{4840A061-6398-BB72-FC35-797349EBCC28}"/>
              </a:ext>
            </a:extLst>
          </p:cNvPr>
          <p:cNvSpPr txBox="1"/>
          <p:nvPr/>
        </p:nvSpPr>
        <p:spPr>
          <a:xfrm>
            <a:off x="4988560" y="1669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[5]</a:t>
            </a:r>
          </a:p>
        </p:txBody>
      </p:sp>
      <p:sp>
        <p:nvSpPr>
          <p:cNvPr id="8" name="TextBox 7">
            <a:extLst>
              <a:ext uri="{FF2B5EF4-FFF2-40B4-BE49-F238E27FC236}">
                <a16:creationId xmlns:a16="http://schemas.microsoft.com/office/drawing/2014/main" id="{E67E2626-1B3A-9B09-96C3-9A2003DED0D2}"/>
              </a:ext>
            </a:extLst>
          </p:cNvPr>
          <p:cNvSpPr txBox="1"/>
          <p:nvPr/>
        </p:nvSpPr>
        <p:spPr>
          <a:xfrm>
            <a:off x="4470400" y="254329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[6]</a:t>
            </a:r>
          </a:p>
        </p:txBody>
      </p:sp>
      <p:sp>
        <p:nvSpPr>
          <p:cNvPr id="9" name="TextBox 8">
            <a:extLst>
              <a:ext uri="{FF2B5EF4-FFF2-40B4-BE49-F238E27FC236}">
                <a16:creationId xmlns:a16="http://schemas.microsoft.com/office/drawing/2014/main" id="{22074F5A-9CD5-EC60-51C6-9C593F1BDBE5}"/>
              </a:ext>
            </a:extLst>
          </p:cNvPr>
          <p:cNvSpPr txBox="1"/>
          <p:nvPr/>
        </p:nvSpPr>
        <p:spPr>
          <a:xfrm>
            <a:off x="4399280" y="35999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[7]</a:t>
            </a:r>
          </a:p>
        </p:txBody>
      </p:sp>
      <p:sp>
        <p:nvSpPr>
          <p:cNvPr id="11" name="TextBox 10">
            <a:extLst>
              <a:ext uri="{FF2B5EF4-FFF2-40B4-BE49-F238E27FC236}">
                <a16:creationId xmlns:a16="http://schemas.microsoft.com/office/drawing/2014/main" id="{3FF38076-6167-C906-DE86-91A7E6224D08}"/>
              </a:ext>
            </a:extLst>
          </p:cNvPr>
          <p:cNvSpPr txBox="1"/>
          <p:nvPr/>
        </p:nvSpPr>
        <p:spPr>
          <a:xfrm>
            <a:off x="4267200" y="445337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[8]</a:t>
            </a:r>
          </a:p>
        </p:txBody>
      </p:sp>
      <p:sp>
        <p:nvSpPr>
          <p:cNvPr id="12" name="TextBox 11">
            <a:extLst>
              <a:ext uri="{FF2B5EF4-FFF2-40B4-BE49-F238E27FC236}">
                <a16:creationId xmlns:a16="http://schemas.microsoft.com/office/drawing/2014/main" id="{B6357F26-893F-7CCB-0DE6-7D5A8AC1907F}"/>
              </a:ext>
            </a:extLst>
          </p:cNvPr>
          <p:cNvSpPr txBox="1"/>
          <p:nvPr/>
        </p:nvSpPr>
        <p:spPr>
          <a:xfrm>
            <a:off x="5151120" y="504265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[9]</a:t>
            </a:r>
          </a:p>
        </p:txBody>
      </p:sp>
    </p:spTree>
    <p:extLst>
      <p:ext uri="{BB962C8B-B14F-4D97-AF65-F5344CB8AC3E}">
        <p14:creationId xmlns:p14="http://schemas.microsoft.com/office/powerpoint/2010/main" val="241203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4CF87-A732-37BD-4D43-8A40875BBB54}"/>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1796ED4-45A9-0625-BEB2-3F30940272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9405D27D-A1CE-BC90-B078-229D2EC9AB26}"/>
              </a:ext>
            </a:extLst>
          </p:cNvPr>
          <p:cNvSpPr txBox="1"/>
          <p:nvPr/>
        </p:nvSpPr>
        <p:spPr>
          <a:xfrm>
            <a:off x="2975372" y="-16232"/>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Literature Review</a:t>
            </a:r>
          </a:p>
        </p:txBody>
      </p:sp>
      <p:graphicFrame>
        <p:nvGraphicFramePr>
          <p:cNvPr id="3" name="Table 2">
            <a:extLst>
              <a:ext uri="{FF2B5EF4-FFF2-40B4-BE49-F238E27FC236}">
                <a16:creationId xmlns:a16="http://schemas.microsoft.com/office/drawing/2014/main" id="{46F33B17-8F4A-C896-0D12-A5B09F320AD2}"/>
              </a:ext>
            </a:extLst>
          </p:cNvPr>
          <p:cNvGraphicFramePr>
            <a:graphicFrameLocks noGrp="1"/>
          </p:cNvGraphicFramePr>
          <p:nvPr>
            <p:extLst>
              <p:ext uri="{D42A27DB-BD31-4B8C-83A1-F6EECF244321}">
                <p14:modId xmlns:p14="http://schemas.microsoft.com/office/powerpoint/2010/main" val="279998180"/>
              </p:ext>
            </p:extLst>
          </p:nvPr>
        </p:nvGraphicFramePr>
        <p:xfrm>
          <a:off x="570272" y="719666"/>
          <a:ext cx="11395583" cy="4851400"/>
        </p:xfrm>
        <a:graphic>
          <a:graphicData uri="http://schemas.openxmlformats.org/drawingml/2006/table">
            <a:tbl>
              <a:tblPr firstRow="1" bandRow="1">
                <a:tableStyleId>{5C22544A-7EE6-4342-B048-85BDC9FD1C3A}</a:tableStyleId>
              </a:tblPr>
              <a:tblGrid>
                <a:gridCol w="1179870">
                  <a:extLst>
                    <a:ext uri="{9D8B030D-6E8A-4147-A177-3AD203B41FA5}">
                      <a16:colId xmlns:a16="http://schemas.microsoft.com/office/drawing/2014/main" val="1431138521"/>
                    </a:ext>
                  </a:extLst>
                </a:gridCol>
                <a:gridCol w="1602658">
                  <a:extLst>
                    <a:ext uri="{9D8B030D-6E8A-4147-A177-3AD203B41FA5}">
                      <a16:colId xmlns:a16="http://schemas.microsoft.com/office/drawing/2014/main" val="321460336"/>
                    </a:ext>
                  </a:extLst>
                </a:gridCol>
                <a:gridCol w="2058278">
                  <a:extLst>
                    <a:ext uri="{9D8B030D-6E8A-4147-A177-3AD203B41FA5}">
                      <a16:colId xmlns:a16="http://schemas.microsoft.com/office/drawing/2014/main" val="3692100065"/>
                    </a:ext>
                  </a:extLst>
                </a:gridCol>
                <a:gridCol w="1613602">
                  <a:extLst>
                    <a:ext uri="{9D8B030D-6E8A-4147-A177-3AD203B41FA5}">
                      <a16:colId xmlns:a16="http://schemas.microsoft.com/office/drawing/2014/main" val="3564180004"/>
                    </a:ext>
                  </a:extLst>
                </a:gridCol>
                <a:gridCol w="1613602">
                  <a:extLst>
                    <a:ext uri="{9D8B030D-6E8A-4147-A177-3AD203B41FA5}">
                      <a16:colId xmlns:a16="http://schemas.microsoft.com/office/drawing/2014/main" val="1450926499"/>
                    </a:ext>
                  </a:extLst>
                </a:gridCol>
                <a:gridCol w="1613602">
                  <a:extLst>
                    <a:ext uri="{9D8B030D-6E8A-4147-A177-3AD203B41FA5}">
                      <a16:colId xmlns:a16="http://schemas.microsoft.com/office/drawing/2014/main" val="2189110089"/>
                    </a:ext>
                  </a:extLst>
                </a:gridCol>
                <a:gridCol w="1713971">
                  <a:extLst>
                    <a:ext uri="{9D8B030D-6E8A-4147-A177-3AD203B41FA5}">
                      <a16:colId xmlns:a16="http://schemas.microsoft.com/office/drawing/2014/main" val="4230642954"/>
                    </a:ext>
                  </a:extLst>
                </a:gridCol>
              </a:tblGrid>
              <a:tr h="370840">
                <a:tc>
                  <a:txBody>
                    <a:bodyPr/>
                    <a:lstStyle/>
                    <a:p>
                      <a:r>
                        <a:rPr lang="en-IN" sz="1200" b="1" dirty="0">
                          <a:latin typeface="Times New Roman" panose="02020603050405020304" pitchFamily="18" charset="0"/>
                          <a:cs typeface="Times New Roman" panose="02020603050405020304" pitchFamily="18" charset="0"/>
                        </a:rPr>
                        <a:t>S. No.</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Authors</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Title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Journal/Conference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Year</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Key Focus</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Major Findings</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74125130"/>
                  </a:ext>
                </a:extLst>
              </a:tr>
              <a:tr h="370840">
                <a:tc>
                  <a:txBody>
                    <a:bodyPr/>
                    <a:lstStyle/>
                    <a:p>
                      <a:r>
                        <a:rPr lang="en-IN" sz="1200">
                          <a:latin typeface="Times New Roman" panose="02020603050405020304" pitchFamily="18" charset="0"/>
                          <a:cs typeface="Times New Roman" panose="02020603050405020304" pitchFamily="18" charset="0"/>
                        </a:rPr>
                        <a:t>10</a:t>
                      </a:r>
                    </a:p>
                  </a:txBody>
                  <a:tcPr anchor="ctr"/>
                </a:tc>
                <a:tc>
                  <a:txBody>
                    <a:bodyPr/>
                    <a:lstStyle/>
                    <a:p>
                      <a:r>
                        <a:rPr lang="pt-BR" sz="1200">
                          <a:latin typeface="Times New Roman" panose="02020603050405020304" pitchFamily="18" charset="0"/>
                          <a:cs typeface="Times New Roman" panose="02020603050405020304" pitchFamily="18" charset="0"/>
                        </a:rPr>
                        <a:t>F. Grases, A. Costa-Bauza, R. M. Prieto</a:t>
                      </a:r>
                    </a:p>
                  </a:txBody>
                  <a:tcPr anchor="ctr"/>
                </a:tc>
                <a:tc>
                  <a:txBody>
                    <a:bodyPr/>
                    <a:lstStyle/>
                    <a:p>
                      <a:r>
                        <a:rPr lang="en-IN" sz="1200">
                          <a:latin typeface="Times New Roman" panose="02020603050405020304" pitchFamily="18" charset="0"/>
                          <a:cs typeface="Times New Roman" panose="02020603050405020304" pitchFamily="18" charset="0"/>
                        </a:rPr>
                        <a:t>Renal Lithiasis and Nutrition</a:t>
                      </a:r>
                    </a:p>
                  </a:txBody>
                  <a:tcPr anchor="ctr"/>
                </a:tc>
                <a:tc>
                  <a:txBody>
                    <a:bodyPr/>
                    <a:lstStyle/>
                    <a:p>
                      <a:r>
                        <a:rPr lang="en-IN" sz="1200">
                          <a:latin typeface="Times New Roman" panose="02020603050405020304" pitchFamily="18" charset="0"/>
                          <a:cs typeface="Times New Roman" panose="02020603050405020304" pitchFamily="18" charset="0"/>
                        </a:rPr>
                        <a:t>Nutrition Journal</a:t>
                      </a:r>
                    </a:p>
                  </a:txBody>
                  <a:tcPr anchor="ctr"/>
                </a:tc>
                <a:tc>
                  <a:txBody>
                    <a:bodyPr/>
                    <a:lstStyle/>
                    <a:p>
                      <a:r>
                        <a:rPr lang="en-IN" sz="1200">
                          <a:latin typeface="Times New Roman" panose="02020603050405020304" pitchFamily="18" charset="0"/>
                          <a:cs typeface="Times New Roman" panose="02020603050405020304" pitchFamily="18" charset="0"/>
                        </a:rPr>
                        <a:t>2006</a:t>
                      </a:r>
                    </a:p>
                  </a:txBody>
                  <a:tcPr anchor="ctr"/>
                </a:tc>
                <a:tc>
                  <a:txBody>
                    <a:bodyPr/>
                    <a:lstStyle/>
                    <a:p>
                      <a:r>
                        <a:rPr lang="en-US" sz="1200">
                          <a:latin typeface="Times New Roman" panose="02020603050405020304" pitchFamily="18" charset="0"/>
                          <a:cs typeface="Times New Roman" panose="02020603050405020304" pitchFamily="18" charset="0"/>
                        </a:rPr>
                        <a:t>Role of nutrition in kidney stone formation</a:t>
                      </a:r>
                    </a:p>
                  </a:txBody>
                  <a:tcPr anchor="ctr"/>
                </a:tc>
                <a:tc>
                  <a:txBody>
                    <a:bodyPr/>
                    <a:lstStyle/>
                    <a:p>
                      <a:r>
                        <a:rPr lang="en-US" sz="1200">
                          <a:latin typeface="Times New Roman" panose="02020603050405020304" pitchFamily="18" charset="0"/>
                          <a:cs typeface="Times New Roman" panose="02020603050405020304" pitchFamily="18" charset="0"/>
                        </a:rPr>
                        <a:t>Found a significant relationship between dietary factors and kidney stone formation.</a:t>
                      </a:r>
                    </a:p>
                  </a:txBody>
                  <a:tcPr anchor="ctr"/>
                </a:tc>
                <a:extLst>
                  <a:ext uri="{0D108BD9-81ED-4DB2-BD59-A6C34878D82A}">
                    <a16:rowId xmlns:a16="http://schemas.microsoft.com/office/drawing/2014/main" val="586728542"/>
                  </a:ext>
                </a:extLst>
              </a:tr>
              <a:tr h="370840">
                <a:tc>
                  <a:txBody>
                    <a:bodyPr/>
                    <a:lstStyle/>
                    <a:p>
                      <a:r>
                        <a:rPr lang="en-IN" sz="1200">
                          <a:latin typeface="Times New Roman" panose="02020603050405020304" pitchFamily="18" charset="0"/>
                          <a:cs typeface="Times New Roman" panose="02020603050405020304" pitchFamily="18" charset="0"/>
                        </a:rPr>
                        <a:t>11</a:t>
                      </a:r>
                    </a:p>
                  </a:txBody>
                  <a:tcPr anchor="ctr"/>
                </a:tc>
                <a:tc>
                  <a:txBody>
                    <a:bodyPr/>
                    <a:lstStyle/>
                    <a:p>
                      <a:r>
                        <a:rPr lang="fi-FI" sz="1200">
                          <a:latin typeface="Times New Roman" panose="02020603050405020304" pitchFamily="18" charset="0"/>
                          <a:cs typeface="Times New Roman" panose="02020603050405020304" pitchFamily="18" charset="0"/>
                        </a:rPr>
                        <a:t>Sri Madhava Raja N, Rajinikanth V, Latha K</a:t>
                      </a:r>
                    </a:p>
                  </a:txBody>
                  <a:tcPr anchor="ctr"/>
                </a:tc>
                <a:tc>
                  <a:txBody>
                    <a:bodyPr/>
                    <a:lstStyle/>
                    <a:p>
                      <a:r>
                        <a:rPr lang="en-US" sz="1200">
                          <a:latin typeface="Times New Roman" panose="02020603050405020304" pitchFamily="18" charset="0"/>
                          <a:cs typeface="Times New Roman" panose="02020603050405020304" pitchFamily="18" charset="0"/>
                        </a:rPr>
                        <a:t>Otsu-Based Optimal Multilevel Image Thresholding Using Firefly Algorithm</a:t>
                      </a:r>
                    </a:p>
                  </a:txBody>
                  <a:tcPr anchor="ctr"/>
                </a:tc>
                <a:tc>
                  <a:txBody>
                    <a:bodyPr/>
                    <a:lstStyle/>
                    <a:p>
                      <a:r>
                        <a:rPr lang="en-US" sz="1200">
                          <a:latin typeface="Times New Roman" panose="02020603050405020304" pitchFamily="18" charset="0"/>
                          <a:cs typeface="Times New Roman" panose="02020603050405020304" pitchFamily="18" charset="0"/>
                        </a:rPr>
                        <a:t>Modelling and Simulation in Engineering</a:t>
                      </a:r>
                    </a:p>
                  </a:txBody>
                  <a:tcPr anchor="ctr"/>
                </a:tc>
                <a:tc>
                  <a:txBody>
                    <a:bodyPr/>
                    <a:lstStyle/>
                    <a:p>
                      <a:r>
                        <a:rPr lang="en-IN" sz="1200">
                          <a:latin typeface="Times New Roman" panose="02020603050405020304" pitchFamily="18" charset="0"/>
                          <a:cs typeface="Times New Roman" panose="02020603050405020304" pitchFamily="18" charset="0"/>
                        </a:rPr>
                        <a:t>2014</a:t>
                      </a:r>
                    </a:p>
                  </a:txBody>
                  <a:tcPr anchor="ctr"/>
                </a:tc>
                <a:tc>
                  <a:txBody>
                    <a:bodyPr/>
                    <a:lstStyle/>
                    <a:p>
                      <a:r>
                        <a:rPr lang="en-IN" sz="1200">
                          <a:latin typeface="Times New Roman" panose="02020603050405020304" pitchFamily="18" charset="0"/>
                          <a:cs typeface="Times New Roman" panose="02020603050405020304" pitchFamily="18" charset="0"/>
                        </a:rPr>
                        <a:t>Image thresholding for segmentation</a:t>
                      </a:r>
                    </a:p>
                  </a:txBody>
                  <a:tcPr anchor="ctr"/>
                </a:tc>
                <a:tc>
                  <a:txBody>
                    <a:bodyPr/>
                    <a:lstStyle/>
                    <a:p>
                      <a:r>
                        <a:rPr lang="en-US" sz="1200">
                          <a:latin typeface="Times New Roman" panose="02020603050405020304" pitchFamily="18" charset="0"/>
                          <a:cs typeface="Times New Roman" panose="02020603050405020304" pitchFamily="18" charset="0"/>
                        </a:rPr>
                        <a:t>Proposed a firefly algorithm-based method for efficient image thresholding.</a:t>
                      </a:r>
                    </a:p>
                  </a:txBody>
                  <a:tcPr anchor="ctr"/>
                </a:tc>
                <a:extLst>
                  <a:ext uri="{0D108BD9-81ED-4DB2-BD59-A6C34878D82A}">
                    <a16:rowId xmlns:a16="http://schemas.microsoft.com/office/drawing/2014/main" val="2109772389"/>
                  </a:ext>
                </a:extLst>
              </a:tr>
              <a:tr h="370840">
                <a:tc>
                  <a:txBody>
                    <a:bodyPr/>
                    <a:lstStyle/>
                    <a:p>
                      <a:r>
                        <a:rPr lang="en-IN" sz="1200">
                          <a:latin typeface="Times New Roman" panose="02020603050405020304" pitchFamily="18" charset="0"/>
                          <a:cs typeface="Times New Roman" panose="02020603050405020304" pitchFamily="18" charset="0"/>
                        </a:rPr>
                        <a:t>12</a:t>
                      </a:r>
                    </a:p>
                  </a:txBody>
                  <a:tcPr anchor="ctr"/>
                </a:tc>
                <a:tc>
                  <a:txBody>
                    <a:bodyPr/>
                    <a:lstStyle/>
                    <a:p>
                      <a:r>
                        <a:rPr lang="fi-FI" sz="1200">
                          <a:latin typeface="Times New Roman" panose="02020603050405020304" pitchFamily="18" charset="0"/>
                          <a:cs typeface="Times New Roman" panose="02020603050405020304" pitchFamily="18" charset="0"/>
                        </a:rPr>
                        <a:t>R. Vishnupriya, N. Sri Madhava Raja, V. Rajinikanth</a:t>
                      </a:r>
                    </a:p>
                  </a:txBody>
                  <a:tcPr anchor="ctr"/>
                </a:tc>
                <a:tc>
                  <a:txBody>
                    <a:bodyPr/>
                    <a:lstStyle/>
                    <a:p>
                      <a:r>
                        <a:rPr lang="en-US" sz="1200">
                          <a:latin typeface="Times New Roman" panose="02020603050405020304" pitchFamily="18" charset="0"/>
                          <a:cs typeface="Times New Roman" panose="02020603050405020304" pitchFamily="18" charset="0"/>
                        </a:rPr>
                        <a:t>An Efficient Clustering Technique and Analysis of Infrared Thermograms</a:t>
                      </a:r>
                    </a:p>
                  </a:txBody>
                  <a:tcPr anchor="ctr"/>
                </a:tc>
                <a:tc>
                  <a:txBody>
                    <a:bodyPr/>
                    <a:lstStyle/>
                    <a:p>
                      <a:r>
                        <a:rPr lang="en-IN" sz="1200">
                          <a:latin typeface="Times New Roman" panose="02020603050405020304" pitchFamily="18" charset="0"/>
                          <a:cs typeface="Times New Roman" panose="02020603050405020304" pitchFamily="18" charset="0"/>
                        </a:rPr>
                        <a:t>International Conference on Biosignals Images and Instrumentation</a:t>
                      </a:r>
                    </a:p>
                  </a:txBody>
                  <a:tcPr anchor="ctr"/>
                </a:tc>
                <a:tc>
                  <a:txBody>
                    <a:bodyPr/>
                    <a:lstStyle/>
                    <a:p>
                      <a:r>
                        <a:rPr lang="en-IN" sz="1200">
                          <a:latin typeface="Times New Roman" panose="02020603050405020304" pitchFamily="18" charset="0"/>
                          <a:cs typeface="Times New Roman" panose="02020603050405020304" pitchFamily="18" charset="0"/>
                        </a:rPr>
                        <a:t>2017</a:t>
                      </a:r>
                    </a:p>
                  </a:txBody>
                  <a:tcPr anchor="ctr"/>
                </a:tc>
                <a:tc>
                  <a:txBody>
                    <a:bodyPr/>
                    <a:lstStyle/>
                    <a:p>
                      <a:r>
                        <a:rPr lang="en-US" sz="1200">
                          <a:latin typeface="Times New Roman" panose="02020603050405020304" pitchFamily="18" charset="0"/>
                          <a:cs typeface="Times New Roman" panose="02020603050405020304" pitchFamily="18" charset="0"/>
                        </a:rPr>
                        <a:t>Clustering analysis of infrared thermograms</a:t>
                      </a:r>
                    </a:p>
                  </a:txBody>
                  <a:tcPr anchor="ctr"/>
                </a:tc>
                <a:tc>
                  <a:txBody>
                    <a:bodyPr/>
                    <a:lstStyle/>
                    <a:p>
                      <a:r>
                        <a:rPr lang="en-US" sz="1200">
                          <a:latin typeface="Times New Roman" panose="02020603050405020304" pitchFamily="18" charset="0"/>
                          <a:cs typeface="Times New Roman" panose="02020603050405020304" pitchFamily="18" charset="0"/>
                        </a:rPr>
                        <a:t>Developed an efficient clustering method for thermal imaging analysis.</a:t>
                      </a:r>
                    </a:p>
                  </a:txBody>
                  <a:tcPr anchor="ctr"/>
                </a:tc>
                <a:extLst>
                  <a:ext uri="{0D108BD9-81ED-4DB2-BD59-A6C34878D82A}">
                    <a16:rowId xmlns:a16="http://schemas.microsoft.com/office/drawing/2014/main" val="866555245"/>
                  </a:ext>
                </a:extLst>
              </a:tr>
              <a:tr h="370840">
                <a:tc>
                  <a:txBody>
                    <a:bodyPr/>
                    <a:lstStyle/>
                    <a:p>
                      <a:r>
                        <a:rPr lang="en-IN" sz="1200">
                          <a:latin typeface="Times New Roman" panose="02020603050405020304" pitchFamily="18" charset="0"/>
                          <a:cs typeface="Times New Roman" panose="02020603050405020304" pitchFamily="18" charset="0"/>
                        </a:rPr>
                        <a:t>13</a:t>
                      </a:r>
                    </a:p>
                  </a:txBody>
                  <a:tcPr anchor="ctr"/>
                </a:tc>
                <a:tc>
                  <a:txBody>
                    <a:bodyPr/>
                    <a:lstStyle/>
                    <a:p>
                      <a:r>
                        <a:rPr lang="sv-SE" sz="1200">
                          <a:latin typeface="Times New Roman" panose="02020603050405020304" pitchFamily="18" charset="0"/>
                          <a:cs typeface="Times New Roman" panose="02020603050405020304" pitchFamily="18" charset="0"/>
                        </a:rPr>
                        <a:t>N. Sri Madhava Raja, S. L. Fernandes, Nilanjan Dev, S. Chandra Satapathy, V. Rajinikanth</a:t>
                      </a:r>
                    </a:p>
                  </a:txBody>
                  <a:tcPr anchor="ctr"/>
                </a:tc>
                <a:tc>
                  <a:txBody>
                    <a:bodyPr/>
                    <a:lstStyle/>
                    <a:p>
                      <a:r>
                        <a:rPr lang="en-US" sz="1200">
                          <a:latin typeface="Times New Roman" panose="02020603050405020304" pitchFamily="18" charset="0"/>
                          <a:cs typeface="Times New Roman" panose="02020603050405020304" pitchFamily="18" charset="0"/>
                        </a:rPr>
                        <a:t>Contrast-Enhanced Medical MRI Evaluation Using Tsallis Entropy and Region Growing Segmentation</a:t>
                      </a:r>
                    </a:p>
                  </a:txBody>
                  <a:tcPr anchor="ctr"/>
                </a:tc>
                <a:tc>
                  <a:txBody>
                    <a:bodyPr/>
                    <a:lstStyle/>
                    <a:p>
                      <a:r>
                        <a:rPr lang="en-US" sz="1200">
                          <a:latin typeface="Times New Roman" panose="02020603050405020304" pitchFamily="18" charset="0"/>
                          <a:cs typeface="Times New Roman" panose="02020603050405020304" pitchFamily="18" charset="0"/>
                        </a:rPr>
                        <a:t>Journal of Ambient Intelligence and Humanized Computing</a:t>
                      </a:r>
                    </a:p>
                  </a:txBody>
                  <a:tcPr anchor="ctr"/>
                </a:tc>
                <a:tc>
                  <a:txBody>
                    <a:bodyPr/>
                    <a:lstStyle/>
                    <a:p>
                      <a:r>
                        <a:rPr lang="en-IN" sz="1200">
                          <a:latin typeface="Times New Roman" panose="02020603050405020304" pitchFamily="18" charset="0"/>
                          <a:cs typeface="Times New Roman" panose="02020603050405020304" pitchFamily="18" charset="0"/>
                        </a:rPr>
                        <a:t>2018</a:t>
                      </a:r>
                    </a:p>
                  </a:txBody>
                  <a:tcPr anchor="ctr"/>
                </a:tc>
                <a:tc>
                  <a:txBody>
                    <a:bodyPr/>
                    <a:lstStyle/>
                    <a:p>
                      <a:r>
                        <a:rPr lang="en-IN" sz="1200">
                          <a:latin typeface="Times New Roman" panose="02020603050405020304" pitchFamily="18" charset="0"/>
                          <a:cs typeface="Times New Roman" panose="02020603050405020304" pitchFamily="18" charset="0"/>
                        </a:rPr>
                        <a:t>MRI image evaluation using contrast enhancement</a:t>
                      </a:r>
                    </a:p>
                  </a:txBody>
                  <a:tcPr anchor="ctr"/>
                </a:tc>
                <a:tc>
                  <a:txBody>
                    <a:bodyPr/>
                    <a:lstStyle/>
                    <a:p>
                      <a:r>
                        <a:rPr lang="en-US" sz="1200">
                          <a:latin typeface="Times New Roman" panose="02020603050405020304" pitchFamily="18" charset="0"/>
                          <a:cs typeface="Times New Roman" panose="02020603050405020304" pitchFamily="18" charset="0"/>
                        </a:rPr>
                        <a:t>Applied Tsallis entropy for better segmentation and evaluation of medical MRI images.</a:t>
                      </a:r>
                    </a:p>
                  </a:txBody>
                  <a:tcPr anchor="ctr"/>
                </a:tc>
                <a:extLst>
                  <a:ext uri="{0D108BD9-81ED-4DB2-BD59-A6C34878D82A}">
                    <a16:rowId xmlns:a16="http://schemas.microsoft.com/office/drawing/2014/main" val="3312758590"/>
                  </a:ext>
                </a:extLst>
              </a:tr>
              <a:tr h="370840">
                <a:tc>
                  <a:txBody>
                    <a:bodyPr/>
                    <a:lstStyle/>
                    <a:p>
                      <a:r>
                        <a:rPr lang="en-IN" sz="1200">
                          <a:latin typeface="Times New Roman" panose="02020603050405020304" pitchFamily="18" charset="0"/>
                          <a:cs typeface="Times New Roman" panose="02020603050405020304" pitchFamily="18" charset="0"/>
                        </a:rPr>
                        <a:t>14</a:t>
                      </a:r>
                    </a:p>
                  </a:txBody>
                  <a:tcPr anchor="ctr"/>
                </a:tc>
                <a:tc>
                  <a:txBody>
                    <a:bodyPr/>
                    <a:lstStyle/>
                    <a:p>
                      <a:r>
                        <a:rPr lang="fi-FI" sz="1200">
                          <a:latin typeface="Times New Roman" panose="02020603050405020304" pitchFamily="18" charset="0"/>
                          <a:cs typeface="Times New Roman" panose="02020603050405020304" pitchFamily="18" charset="0"/>
                        </a:rPr>
                        <a:t>N. S. M. Raja, P. R. V. Lakshmi, K. P. Gunasekaran</a:t>
                      </a:r>
                    </a:p>
                  </a:txBody>
                  <a:tcPr anchor="ctr"/>
                </a:tc>
                <a:tc>
                  <a:txBody>
                    <a:bodyPr/>
                    <a:lstStyle/>
                    <a:p>
                      <a:r>
                        <a:rPr lang="en-IN" sz="1200">
                          <a:latin typeface="Times New Roman" panose="02020603050405020304" pitchFamily="18" charset="0"/>
                          <a:cs typeface="Times New Roman" panose="02020603050405020304" pitchFamily="18" charset="0"/>
                        </a:rPr>
                        <a:t>Firefly Algorithm-Assisted Segmentation of Brain Regions Using Tsallis Entropy and Markov Random Field</a:t>
                      </a:r>
                    </a:p>
                  </a:txBody>
                  <a:tcPr anchor="ctr"/>
                </a:tc>
                <a:tc>
                  <a:txBody>
                    <a:bodyPr/>
                    <a:lstStyle/>
                    <a:p>
                      <a:r>
                        <a:rPr lang="en-US" sz="1200">
                          <a:latin typeface="Times New Roman" panose="02020603050405020304" pitchFamily="18" charset="0"/>
                          <a:cs typeface="Times New Roman" panose="02020603050405020304" pitchFamily="18" charset="0"/>
                        </a:rPr>
                        <a:t>Lecture Notes in Networks and Systems</a:t>
                      </a:r>
                    </a:p>
                  </a:txBody>
                  <a:tcPr anchor="ctr"/>
                </a:tc>
                <a:tc>
                  <a:txBody>
                    <a:bodyPr/>
                    <a:lstStyle/>
                    <a:p>
                      <a:r>
                        <a:rPr lang="en-IN" sz="1200">
                          <a:latin typeface="Times New Roman" panose="02020603050405020304" pitchFamily="18" charset="0"/>
                          <a:cs typeface="Times New Roman" panose="02020603050405020304" pitchFamily="18" charset="0"/>
                        </a:rPr>
                        <a:t>2018</a:t>
                      </a:r>
                    </a:p>
                  </a:txBody>
                  <a:tcPr anchor="ctr"/>
                </a:tc>
                <a:tc>
                  <a:txBody>
                    <a:bodyPr/>
                    <a:lstStyle/>
                    <a:p>
                      <a:r>
                        <a:rPr lang="en-US" sz="1200">
                          <a:latin typeface="Times New Roman" panose="02020603050405020304" pitchFamily="18" charset="0"/>
                          <a:cs typeface="Times New Roman" panose="02020603050405020304" pitchFamily="18" charset="0"/>
                        </a:rPr>
                        <a:t>Brain region segmentation using firefly algorithm</a:t>
                      </a:r>
                    </a:p>
                  </a:txBody>
                  <a:tcPr anchor="ctr"/>
                </a:tc>
                <a:tc>
                  <a:txBody>
                    <a:bodyPr/>
                    <a:lstStyle/>
                    <a:p>
                      <a:r>
                        <a:rPr lang="en-US" sz="1200" dirty="0">
                          <a:latin typeface="Times New Roman" panose="02020603050405020304" pitchFamily="18" charset="0"/>
                          <a:cs typeface="Times New Roman" panose="02020603050405020304" pitchFamily="18" charset="0"/>
                        </a:rPr>
                        <a:t>Improved brain region segmentation in MRI images using entropy and Markov Random Field models.</a:t>
                      </a:r>
                    </a:p>
                  </a:txBody>
                  <a:tcPr anchor="ctr"/>
                </a:tc>
                <a:extLst>
                  <a:ext uri="{0D108BD9-81ED-4DB2-BD59-A6C34878D82A}">
                    <a16:rowId xmlns:a16="http://schemas.microsoft.com/office/drawing/2014/main" val="1913636917"/>
                  </a:ext>
                </a:extLst>
              </a:tr>
            </a:tbl>
          </a:graphicData>
        </a:graphic>
      </p:graphicFrame>
      <p:sp>
        <p:nvSpPr>
          <p:cNvPr id="2" name="TextBox 1">
            <a:extLst>
              <a:ext uri="{FF2B5EF4-FFF2-40B4-BE49-F238E27FC236}">
                <a16:creationId xmlns:a16="http://schemas.microsoft.com/office/drawing/2014/main" id="{3AB9B166-7E59-E869-453E-47A107462E98}"/>
              </a:ext>
            </a:extLst>
          </p:cNvPr>
          <p:cNvSpPr txBox="1"/>
          <p:nvPr/>
        </p:nvSpPr>
        <p:spPr>
          <a:xfrm>
            <a:off x="3332414" y="5672338"/>
            <a:ext cx="552715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Table 1 Literature Review</a:t>
            </a:r>
          </a:p>
        </p:txBody>
      </p:sp>
      <p:sp>
        <p:nvSpPr>
          <p:cNvPr id="5" name="TextBox 4">
            <a:extLst>
              <a:ext uri="{FF2B5EF4-FFF2-40B4-BE49-F238E27FC236}">
                <a16:creationId xmlns:a16="http://schemas.microsoft.com/office/drawing/2014/main" id="{C9795A10-0F63-34EE-F72E-090F6A51354E}"/>
              </a:ext>
            </a:extLst>
          </p:cNvPr>
          <p:cNvSpPr txBox="1"/>
          <p:nvPr/>
        </p:nvSpPr>
        <p:spPr>
          <a:xfrm>
            <a:off x="5008880" y="516457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[14]</a:t>
            </a:r>
          </a:p>
        </p:txBody>
      </p:sp>
      <p:sp>
        <p:nvSpPr>
          <p:cNvPr id="6" name="TextBox 5">
            <a:extLst>
              <a:ext uri="{FF2B5EF4-FFF2-40B4-BE49-F238E27FC236}">
                <a16:creationId xmlns:a16="http://schemas.microsoft.com/office/drawing/2014/main" id="{AEF8CDF6-2692-9CCD-3C10-7F5F7E70AE2A}"/>
              </a:ext>
            </a:extLst>
          </p:cNvPr>
          <p:cNvSpPr txBox="1"/>
          <p:nvPr/>
        </p:nvSpPr>
        <p:spPr>
          <a:xfrm>
            <a:off x="4196080" y="416889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[13]</a:t>
            </a:r>
          </a:p>
        </p:txBody>
      </p:sp>
      <p:sp>
        <p:nvSpPr>
          <p:cNvPr id="7" name="TextBox 6">
            <a:extLst>
              <a:ext uri="{FF2B5EF4-FFF2-40B4-BE49-F238E27FC236}">
                <a16:creationId xmlns:a16="http://schemas.microsoft.com/office/drawing/2014/main" id="{543C22FE-0EA5-209B-DCF3-63E29B84BA6C}"/>
              </a:ext>
            </a:extLst>
          </p:cNvPr>
          <p:cNvSpPr txBox="1"/>
          <p:nvPr/>
        </p:nvSpPr>
        <p:spPr>
          <a:xfrm>
            <a:off x="4754880" y="315289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[12]</a:t>
            </a:r>
          </a:p>
        </p:txBody>
      </p:sp>
      <p:sp>
        <p:nvSpPr>
          <p:cNvPr id="8" name="TextBox 7">
            <a:extLst>
              <a:ext uri="{FF2B5EF4-FFF2-40B4-BE49-F238E27FC236}">
                <a16:creationId xmlns:a16="http://schemas.microsoft.com/office/drawing/2014/main" id="{54264FBD-C05B-E460-D5F3-140C7343F62F}"/>
              </a:ext>
            </a:extLst>
          </p:cNvPr>
          <p:cNvSpPr txBox="1"/>
          <p:nvPr/>
        </p:nvSpPr>
        <p:spPr>
          <a:xfrm>
            <a:off x="3992880" y="2431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[11]</a:t>
            </a:r>
          </a:p>
        </p:txBody>
      </p:sp>
      <p:sp>
        <p:nvSpPr>
          <p:cNvPr id="9" name="TextBox 8">
            <a:extLst>
              <a:ext uri="{FF2B5EF4-FFF2-40B4-BE49-F238E27FC236}">
                <a16:creationId xmlns:a16="http://schemas.microsoft.com/office/drawing/2014/main" id="{95832184-0660-24A6-5F34-3A8CC33C35BD}"/>
              </a:ext>
            </a:extLst>
          </p:cNvPr>
          <p:cNvSpPr txBox="1"/>
          <p:nvPr/>
        </p:nvSpPr>
        <p:spPr>
          <a:xfrm>
            <a:off x="5110480" y="129361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[10]</a:t>
            </a:r>
          </a:p>
        </p:txBody>
      </p:sp>
    </p:spTree>
    <p:extLst>
      <p:ext uri="{BB962C8B-B14F-4D97-AF65-F5344CB8AC3E}">
        <p14:creationId xmlns:p14="http://schemas.microsoft.com/office/powerpoint/2010/main" val="382379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7EFAC-B9AA-ABF4-3DDF-83DEB9A8710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73261FE-0D33-40A0-EF98-1A34263F53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974FF26-0C67-AD20-EF20-383360174C9A}"/>
              </a:ext>
            </a:extLst>
          </p:cNvPr>
          <p:cNvSpPr txBox="1"/>
          <p:nvPr/>
        </p:nvSpPr>
        <p:spPr>
          <a:xfrm>
            <a:off x="1809120" y="12338"/>
            <a:ext cx="8573739"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Data Analysis – Labels Distribution</a:t>
            </a:r>
          </a:p>
        </p:txBody>
      </p:sp>
      <p:grpSp>
        <p:nvGrpSpPr>
          <p:cNvPr id="6" name="Group 2">
            <a:extLst>
              <a:ext uri="{FF2B5EF4-FFF2-40B4-BE49-F238E27FC236}">
                <a16:creationId xmlns:a16="http://schemas.microsoft.com/office/drawing/2014/main" id="{336C00C8-EDC5-EA81-3EA3-98AA48DFAE7E}"/>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F967176B-CD7B-F633-4049-B276472868E4}"/>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DC3F4BBB-64A1-C67D-CEE6-2D80F7852E98}"/>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27" name="Group 5">
            <a:extLst>
              <a:ext uri="{FF2B5EF4-FFF2-40B4-BE49-F238E27FC236}">
                <a16:creationId xmlns:a16="http://schemas.microsoft.com/office/drawing/2014/main" id="{FE4CECC4-AF6D-6AA2-927A-413C4A3EC6BB}"/>
              </a:ext>
            </a:extLst>
          </p:cNvPr>
          <p:cNvGrpSpPr/>
          <p:nvPr/>
        </p:nvGrpSpPr>
        <p:grpSpPr>
          <a:xfrm>
            <a:off x="7083038" y="1496104"/>
            <a:ext cx="699198" cy="667316"/>
            <a:chOff x="0" y="0"/>
            <a:chExt cx="812800" cy="812800"/>
          </a:xfrm>
        </p:grpSpPr>
        <p:sp>
          <p:nvSpPr>
            <p:cNvPr id="28" name="Freeform 6">
              <a:extLst>
                <a:ext uri="{FF2B5EF4-FFF2-40B4-BE49-F238E27FC236}">
                  <a16:creationId xmlns:a16="http://schemas.microsoft.com/office/drawing/2014/main" id="{651E75B1-9271-B8A8-DA73-0E14E53A07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9" name="TextBox 7">
              <a:extLst>
                <a:ext uri="{FF2B5EF4-FFF2-40B4-BE49-F238E27FC236}">
                  <a16:creationId xmlns:a16="http://schemas.microsoft.com/office/drawing/2014/main" id="{5C181355-19B4-D72C-8AA6-0E03F679FD6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30" name="TextBox 19">
            <a:extLst>
              <a:ext uri="{FF2B5EF4-FFF2-40B4-BE49-F238E27FC236}">
                <a16:creationId xmlns:a16="http://schemas.microsoft.com/office/drawing/2014/main" id="{9EC37269-2696-3C40-3BC0-A6E04E8BBC4E}"/>
              </a:ext>
            </a:extLst>
          </p:cNvPr>
          <p:cNvSpPr txBox="1"/>
          <p:nvPr/>
        </p:nvSpPr>
        <p:spPr>
          <a:xfrm>
            <a:off x="7952860" y="1512153"/>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Fig. 1 shows the distribution of each label as per their image count.</a:t>
            </a:r>
          </a:p>
        </p:txBody>
      </p:sp>
      <p:grpSp>
        <p:nvGrpSpPr>
          <p:cNvPr id="31" name="Group 5">
            <a:extLst>
              <a:ext uri="{FF2B5EF4-FFF2-40B4-BE49-F238E27FC236}">
                <a16:creationId xmlns:a16="http://schemas.microsoft.com/office/drawing/2014/main" id="{1D4EEE66-332C-3376-48F7-03B1A805CAB3}"/>
              </a:ext>
            </a:extLst>
          </p:cNvPr>
          <p:cNvGrpSpPr/>
          <p:nvPr/>
        </p:nvGrpSpPr>
        <p:grpSpPr>
          <a:xfrm>
            <a:off x="7083038" y="2437593"/>
            <a:ext cx="699198" cy="667316"/>
            <a:chOff x="0" y="0"/>
            <a:chExt cx="812800" cy="812800"/>
          </a:xfrm>
        </p:grpSpPr>
        <p:sp>
          <p:nvSpPr>
            <p:cNvPr id="32" name="Freeform 6">
              <a:extLst>
                <a:ext uri="{FF2B5EF4-FFF2-40B4-BE49-F238E27FC236}">
                  <a16:creationId xmlns:a16="http://schemas.microsoft.com/office/drawing/2014/main" id="{34C82806-1B10-58FF-0C4D-5A3D28C5AC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33" name="TextBox 7">
              <a:extLst>
                <a:ext uri="{FF2B5EF4-FFF2-40B4-BE49-F238E27FC236}">
                  <a16:creationId xmlns:a16="http://schemas.microsoft.com/office/drawing/2014/main" id="{11EF30F7-D2AA-6FA1-42EB-6C1E33677F57}"/>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34" name="TextBox 19">
            <a:extLst>
              <a:ext uri="{FF2B5EF4-FFF2-40B4-BE49-F238E27FC236}">
                <a16:creationId xmlns:a16="http://schemas.microsoft.com/office/drawing/2014/main" id="{A8A702EB-C9A4-DE5B-1793-FA95BFB98ADA}"/>
              </a:ext>
            </a:extLst>
          </p:cNvPr>
          <p:cNvSpPr txBox="1"/>
          <p:nvPr/>
        </p:nvSpPr>
        <p:spPr>
          <a:xfrm>
            <a:off x="7957039" y="2463475"/>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0 represents there is no kidney stone present.</a:t>
            </a:r>
          </a:p>
        </p:txBody>
      </p:sp>
      <p:grpSp>
        <p:nvGrpSpPr>
          <p:cNvPr id="59" name="Group 5">
            <a:extLst>
              <a:ext uri="{FF2B5EF4-FFF2-40B4-BE49-F238E27FC236}">
                <a16:creationId xmlns:a16="http://schemas.microsoft.com/office/drawing/2014/main" id="{A07C0DD1-AAE6-921C-2CB3-E90E5A19E259}"/>
              </a:ext>
            </a:extLst>
          </p:cNvPr>
          <p:cNvGrpSpPr/>
          <p:nvPr/>
        </p:nvGrpSpPr>
        <p:grpSpPr>
          <a:xfrm>
            <a:off x="7068997" y="3378117"/>
            <a:ext cx="699198" cy="667316"/>
            <a:chOff x="0" y="0"/>
            <a:chExt cx="812800" cy="812800"/>
          </a:xfrm>
        </p:grpSpPr>
        <p:sp>
          <p:nvSpPr>
            <p:cNvPr id="60" name="Freeform 6">
              <a:extLst>
                <a:ext uri="{FF2B5EF4-FFF2-40B4-BE49-F238E27FC236}">
                  <a16:creationId xmlns:a16="http://schemas.microsoft.com/office/drawing/2014/main" id="{3D0008D0-591D-EA51-D790-1E67C18462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61" name="TextBox 7">
              <a:extLst>
                <a:ext uri="{FF2B5EF4-FFF2-40B4-BE49-F238E27FC236}">
                  <a16:creationId xmlns:a16="http://schemas.microsoft.com/office/drawing/2014/main" id="{5BFD8265-CFC8-AA5D-555B-F366781820D3}"/>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62" name="TextBox 19">
            <a:extLst>
              <a:ext uri="{FF2B5EF4-FFF2-40B4-BE49-F238E27FC236}">
                <a16:creationId xmlns:a16="http://schemas.microsoft.com/office/drawing/2014/main" id="{0B910C13-A6B9-40AE-8756-9C8BBCD68E14}"/>
              </a:ext>
            </a:extLst>
          </p:cNvPr>
          <p:cNvSpPr txBox="1"/>
          <p:nvPr/>
        </p:nvSpPr>
        <p:spPr>
          <a:xfrm>
            <a:off x="7952860" y="3445683"/>
            <a:ext cx="4072380" cy="615553"/>
          </a:xfrm>
          <a:prstGeom prst="rect">
            <a:avLst/>
          </a:prstGeom>
        </p:spPr>
        <p:txBody>
          <a:bodyPr wrap="square" lIns="0" tIns="0" rIns="0" bIns="0" rtlCol="0" anchor="t">
            <a:spAutoFit/>
          </a:bodyPr>
          <a:lstStyle/>
          <a:p>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1 represents there is kidney  stone present.</a:t>
            </a:r>
          </a:p>
        </p:txBody>
      </p:sp>
      <p:grpSp>
        <p:nvGrpSpPr>
          <p:cNvPr id="63" name="Group 5">
            <a:extLst>
              <a:ext uri="{FF2B5EF4-FFF2-40B4-BE49-F238E27FC236}">
                <a16:creationId xmlns:a16="http://schemas.microsoft.com/office/drawing/2014/main" id="{7E328C1B-49DC-61D8-4F8D-E57EE339F29B}"/>
              </a:ext>
            </a:extLst>
          </p:cNvPr>
          <p:cNvGrpSpPr/>
          <p:nvPr/>
        </p:nvGrpSpPr>
        <p:grpSpPr>
          <a:xfrm>
            <a:off x="7068997" y="4319606"/>
            <a:ext cx="699198" cy="667316"/>
            <a:chOff x="0" y="0"/>
            <a:chExt cx="812800" cy="812800"/>
          </a:xfrm>
        </p:grpSpPr>
        <p:sp>
          <p:nvSpPr>
            <p:cNvPr id="64" name="Freeform 6">
              <a:extLst>
                <a:ext uri="{FF2B5EF4-FFF2-40B4-BE49-F238E27FC236}">
                  <a16:creationId xmlns:a16="http://schemas.microsoft.com/office/drawing/2014/main" id="{5E3F1D0A-73AD-58BE-9359-79D9B0C916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65" name="TextBox 7">
              <a:extLst>
                <a:ext uri="{FF2B5EF4-FFF2-40B4-BE49-F238E27FC236}">
                  <a16:creationId xmlns:a16="http://schemas.microsoft.com/office/drawing/2014/main" id="{DA916866-520E-F86A-BBF2-9D476AE438E3}"/>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66" name="TextBox 19">
            <a:extLst>
              <a:ext uri="{FF2B5EF4-FFF2-40B4-BE49-F238E27FC236}">
                <a16:creationId xmlns:a16="http://schemas.microsoft.com/office/drawing/2014/main" id="{220ACB20-02E3-9CD6-288E-744097A7FB6D}"/>
              </a:ext>
            </a:extLst>
          </p:cNvPr>
          <p:cNvSpPr txBox="1"/>
          <p:nvPr/>
        </p:nvSpPr>
        <p:spPr>
          <a:xfrm>
            <a:off x="7952860" y="4335246"/>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0: 1000 images</a:t>
            </a:r>
          </a:p>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1: 700 images</a:t>
            </a:r>
          </a:p>
        </p:txBody>
      </p:sp>
      <p:pic>
        <p:nvPicPr>
          <p:cNvPr id="2" name="Image3">
            <a:extLst>
              <a:ext uri="{FF2B5EF4-FFF2-40B4-BE49-F238E27FC236}">
                <a16:creationId xmlns:a16="http://schemas.microsoft.com/office/drawing/2014/main" id="{3AB429FF-84E2-4C08-3C17-15229B78FEA3}"/>
              </a:ext>
            </a:extLst>
          </p:cNvPr>
          <p:cNvPicPr>
            <a:picLocks noChangeAspect="1"/>
          </p:cNvPicPr>
          <p:nvPr/>
        </p:nvPicPr>
        <p:blipFill>
          <a:blip r:embed="rId4"/>
          <a:stretch>
            <a:fillRect/>
          </a:stretch>
        </p:blipFill>
        <p:spPr bwMode="auto">
          <a:xfrm>
            <a:off x="496979" y="1333071"/>
            <a:ext cx="6120130" cy="4032885"/>
          </a:xfrm>
          <a:prstGeom prst="rect">
            <a:avLst/>
          </a:prstGeom>
        </p:spPr>
      </p:pic>
      <p:sp>
        <p:nvSpPr>
          <p:cNvPr id="9" name="TextBox 8">
            <a:extLst>
              <a:ext uri="{FF2B5EF4-FFF2-40B4-BE49-F238E27FC236}">
                <a16:creationId xmlns:a16="http://schemas.microsoft.com/office/drawing/2014/main" id="{B434DB86-7B20-8CDE-A18E-2E48E9106D4A}"/>
              </a:ext>
            </a:extLst>
          </p:cNvPr>
          <p:cNvSpPr txBox="1"/>
          <p:nvPr/>
        </p:nvSpPr>
        <p:spPr>
          <a:xfrm>
            <a:off x="2733369" y="5266312"/>
            <a:ext cx="19959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 Label Distribution</a:t>
            </a:r>
          </a:p>
        </p:txBody>
      </p:sp>
    </p:spTree>
    <p:extLst>
      <p:ext uri="{BB962C8B-B14F-4D97-AF65-F5344CB8AC3E}">
        <p14:creationId xmlns:p14="http://schemas.microsoft.com/office/powerpoint/2010/main" val="28755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62"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8F0F9-5087-0604-B3D8-5F73A9AECA1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B3B73FD-DDEA-C4FF-5C00-2F38F53AD77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7DC93094-0D58-AAF0-6627-CA6ED85D405E}"/>
              </a:ext>
            </a:extLst>
          </p:cNvPr>
          <p:cNvSpPr txBox="1"/>
          <p:nvPr/>
        </p:nvSpPr>
        <p:spPr>
          <a:xfrm>
            <a:off x="1120867" y="0"/>
            <a:ext cx="9950242"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Data Analysis – Heatmap of Label Count</a:t>
            </a:r>
          </a:p>
        </p:txBody>
      </p:sp>
      <p:sp>
        <p:nvSpPr>
          <p:cNvPr id="9" name="TextBox 8">
            <a:extLst>
              <a:ext uri="{FF2B5EF4-FFF2-40B4-BE49-F238E27FC236}">
                <a16:creationId xmlns:a16="http://schemas.microsoft.com/office/drawing/2014/main" id="{615EC392-271D-5461-84BA-A24E53F7361D}"/>
              </a:ext>
            </a:extLst>
          </p:cNvPr>
          <p:cNvSpPr txBox="1"/>
          <p:nvPr/>
        </p:nvSpPr>
        <p:spPr>
          <a:xfrm>
            <a:off x="4957899" y="5599083"/>
            <a:ext cx="240646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 Heatmap of Label Count</a:t>
            </a:r>
          </a:p>
        </p:txBody>
      </p:sp>
      <p:pic>
        <p:nvPicPr>
          <p:cNvPr id="5" name="Image4">
            <a:extLst>
              <a:ext uri="{FF2B5EF4-FFF2-40B4-BE49-F238E27FC236}">
                <a16:creationId xmlns:a16="http://schemas.microsoft.com/office/drawing/2014/main" id="{F3BBAFBB-BA0F-BAA7-6306-0C26F0AFDBDA}"/>
              </a:ext>
            </a:extLst>
          </p:cNvPr>
          <p:cNvPicPr>
            <a:picLocks noChangeAspect="1"/>
          </p:cNvPicPr>
          <p:nvPr/>
        </p:nvPicPr>
        <p:blipFill>
          <a:blip r:embed="rId4"/>
          <a:stretch>
            <a:fillRect/>
          </a:stretch>
        </p:blipFill>
        <p:spPr bwMode="auto">
          <a:xfrm>
            <a:off x="1636861" y="821144"/>
            <a:ext cx="8642977" cy="4777939"/>
          </a:xfrm>
          <a:prstGeom prst="rect">
            <a:avLst/>
          </a:prstGeom>
        </p:spPr>
      </p:pic>
    </p:spTree>
    <p:extLst>
      <p:ext uri="{BB962C8B-B14F-4D97-AF65-F5344CB8AC3E}">
        <p14:creationId xmlns:p14="http://schemas.microsoft.com/office/powerpoint/2010/main" val="515734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018C-0F42-D001-65D4-A516F0E9105D}"/>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A06A89F-F1DE-646D-22F8-711C95AD33B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D1CA174-1B46-75D6-6E9C-75F4FE49480B}"/>
              </a:ext>
            </a:extLst>
          </p:cNvPr>
          <p:cNvSpPr txBox="1"/>
          <p:nvPr/>
        </p:nvSpPr>
        <p:spPr>
          <a:xfrm>
            <a:off x="1804197" y="11256"/>
            <a:ext cx="8327944"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Data Analysis – Label Proportions</a:t>
            </a:r>
          </a:p>
        </p:txBody>
      </p:sp>
      <p:sp>
        <p:nvSpPr>
          <p:cNvPr id="9" name="TextBox 8">
            <a:extLst>
              <a:ext uri="{FF2B5EF4-FFF2-40B4-BE49-F238E27FC236}">
                <a16:creationId xmlns:a16="http://schemas.microsoft.com/office/drawing/2014/main" id="{3B555F99-43DD-05D1-4AC9-D7B200AE2CF0}"/>
              </a:ext>
            </a:extLst>
          </p:cNvPr>
          <p:cNvSpPr txBox="1"/>
          <p:nvPr/>
        </p:nvSpPr>
        <p:spPr>
          <a:xfrm>
            <a:off x="2261128" y="5525146"/>
            <a:ext cx="19455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 Label Proportions</a:t>
            </a:r>
          </a:p>
        </p:txBody>
      </p:sp>
      <p:pic>
        <p:nvPicPr>
          <p:cNvPr id="5" name="Image1">
            <a:extLst>
              <a:ext uri="{FF2B5EF4-FFF2-40B4-BE49-F238E27FC236}">
                <a16:creationId xmlns:a16="http://schemas.microsoft.com/office/drawing/2014/main" id="{3FBA2E46-C1B0-4DA3-5534-32AE5406D12B}"/>
              </a:ext>
            </a:extLst>
          </p:cNvPr>
          <p:cNvPicPr>
            <a:picLocks noChangeAspect="1"/>
          </p:cNvPicPr>
          <p:nvPr/>
        </p:nvPicPr>
        <p:blipFill>
          <a:blip r:embed="rId4"/>
          <a:stretch>
            <a:fillRect/>
          </a:stretch>
        </p:blipFill>
        <p:spPr bwMode="auto">
          <a:xfrm>
            <a:off x="991266" y="895180"/>
            <a:ext cx="4485302" cy="4654762"/>
          </a:xfrm>
          <a:prstGeom prst="rect">
            <a:avLst/>
          </a:prstGeom>
        </p:spPr>
      </p:pic>
      <p:grpSp>
        <p:nvGrpSpPr>
          <p:cNvPr id="6" name="Group 2">
            <a:extLst>
              <a:ext uri="{FF2B5EF4-FFF2-40B4-BE49-F238E27FC236}">
                <a16:creationId xmlns:a16="http://schemas.microsoft.com/office/drawing/2014/main" id="{ED048382-0162-77F0-139C-312D3F2250C3}"/>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A51EB743-2ED4-DBDC-7DFC-79A20E617FD8}"/>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EEF4EB05-E334-6FBE-25C1-2FC7229B071E}"/>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B8EEE7FD-8522-FCCC-E21F-7ABA09152069}"/>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7CA21B21-E4DC-3899-96C6-432968D0DA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3FC0CB3F-65EA-C6C9-DC1A-2F6CDD577D1E}"/>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62C6B63D-F12C-EC76-FB38-47E61D95FE01}"/>
              </a:ext>
            </a:extLst>
          </p:cNvPr>
          <p:cNvSpPr txBox="1"/>
          <p:nvPr/>
        </p:nvSpPr>
        <p:spPr>
          <a:xfrm>
            <a:off x="7952860" y="1512153"/>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Fig. 3 shows the proportions of each label as per their image count.</a:t>
            </a:r>
          </a:p>
        </p:txBody>
      </p:sp>
      <p:grpSp>
        <p:nvGrpSpPr>
          <p:cNvPr id="14" name="Group 5">
            <a:extLst>
              <a:ext uri="{FF2B5EF4-FFF2-40B4-BE49-F238E27FC236}">
                <a16:creationId xmlns:a16="http://schemas.microsoft.com/office/drawing/2014/main" id="{057F2723-4FEB-1E4F-ABCA-0374561229FF}"/>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71A37AEA-219E-0D89-2DBD-9B740F07D4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E8805AA1-8532-4BC2-E48A-6364FAC2069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E95EA368-6E3D-0613-18BB-A09A83031192}"/>
              </a:ext>
            </a:extLst>
          </p:cNvPr>
          <p:cNvSpPr txBox="1"/>
          <p:nvPr/>
        </p:nvSpPr>
        <p:spPr>
          <a:xfrm>
            <a:off x="7957039" y="2463475"/>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0 represents there is no kidney stone present.</a:t>
            </a:r>
          </a:p>
        </p:txBody>
      </p:sp>
      <p:grpSp>
        <p:nvGrpSpPr>
          <p:cNvPr id="18" name="Group 5">
            <a:extLst>
              <a:ext uri="{FF2B5EF4-FFF2-40B4-BE49-F238E27FC236}">
                <a16:creationId xmlns:a16="http://schemas.microsoft.com/office/drawing/2014/main" id="{B6CCFF0E-E3FB-70FC-BA83-8EB1986778B3}"/>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6557DEB1-AA6D-3297-B948-4417188C9D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D67F03A9-48B4-E3C4-BE13-E5900FB71126}"/>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0CE6964C-610B-D2BE-5566-5D6A01919062}"/>
              </a:ext>
            </a:extLst>
          </p:cNvPr>
          <p:cNvSpPr txBox="1"/>
          <p:nvPr/>
        </p:nvSpPr>
        <p:spPr>
          <a:xfrm>
            <a:off x="7952860" y="3445683"/>
            <a:ext cx="4072380" cy="615553"/>
          </a:xfrm>
          <a:prstGeom prst="rect">
            <a:avLst/>
          </a:prstGeom>
        </p:spPr>
        <p:txBody>
          <a:bodyPr wrap="square" lIns="0" tIns="0" rIns="0" bIns="0" rtlCol="0" anchor="t">
            <a:spAutoFit/>
          </a:bodyPr>
          <a:lstStyle/>
          <a:p>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1 represents there is kidney  stone present.</a:t>
            </a:r>
          </a:p>
        </p:txBody>
      </p:sp>
      <p:grpSp>
        <p:nvGrpSpPr>
          <p:cNvPr id="22" name="Group 5">
            <a:extLst>
              <a:ext uri="{FF2B5EF4-FFF2-40B4-BE49-F238E27FC236}">
                <a16:creationId xmlns:a16="http://schemas.microsoft.com/office/drawing/2014/main" id="{E4E742E0-2D53-BEEC-34E0-A5B584A6E34F}"/>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E8F8F213-A896-CF7B-9120-C45A06D69B1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6F527D3F-E6C6-7CCD-E0A1-B1E21E2B2644}"/>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A2D58F84-4090-7EF2-9BAC-3C206A26BC4F}"/>
              </a:ext>
            </a:extLst>
          </p:cNvPr>
          <p:cNvSpPr txBox="1"/>
          <p:nvPr/>
        </p:nvSpPr>
        <p:spPr>
          <a:xfrm>
            <a:off x="7952860" y="4335246"/>
            <a:ext cx="4072380" cy="615553"/>
          </a:xfrm>
          <a:prstGeom prst="rect">
            <a:avLst/>
          </a:prstGeom>
        </p:spPr>
        <p:txBody>
          <a:bodyPr wrap="square" lIns="0" tIns="0" rIns="0" bIns="0" rtlCol="0" anchor="t">
            <a:spAutoFit/>
          </a:bodyPr>
          <a:lstStyle/>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0: 58.8%</a:t>
            </a:r>
          </a:p>
          <a:p>
            <a:pPr algn="l"/>
            <a:r>
              <a:rPr lang="en-US" sz="2000" dirty="0">
                <a:solidFill>
                  <a:srgbClr val="FFFFFF"/>
                </a:solidFill>
                <a:latin typeface="Times New Roman" panose="02020603050405020304" pitchFamily="18" charset="0"/>
                <a:ea typeface="Varela Round"/>
                <a:cs typeface="Times New Roman" panose="02020603050405020304" pitchFamily="18" charset="0"/>
                <a:sym typeface="Varela Round"/>
              </a:rPr>
              <a:t>Label 1: 41.2%</a:t>
            </a:r>
          </a:p>
        </p:txBody>
      </p:sp>
    </p:spTree>
    <p:extLst>
      <p:ext uri="{BB962C8B-B14F-4D97-AF65-F5344CB8AC3E}">
        <p14:creationId xmlns:p14="http://schemas.microsoft.com/office/powerpoint/2010/main" val="20704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155A8-15A3-9A5F-2F67-183BBDE92A0B}"/>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22C7506D-FD65-AB89-666E-3562369DD8D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1184AE7C-A88D-2135-F171-B3B55BFDEAD3}"/>
              </a:ext>
            </a:extLst>
          </p:cNvPr>
          <p:cNvSpPr txBox="1"/>
          <p:nvPr/>
        </p:nvSpPr>
        <p:spPr>
          <a:xfrm>
            <a:off x="2182740" y="-73260"/>
            <a:ext cx="7826496"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Data Analysis – Example Images</a:t>
            </a:r>
          </a:p>
        </p:txBody>
      </p:sp>
      <p:sp>
        <p:nvSpPr>
          <p:cNvPr id="9" name="TextBox 8">
            <a:extLst>
              <a:ext uri="{FF2B5EF4-FFF2-40B4-BE49-F238E27FC236}">
                <a16:creationId xmlns:a16="http://schemas.microsoft.com/office/drawing/2014/main" id="{19034EF7-AE79-C4B0-EEE9-3F10721BC91F}"/>
              </a:ext>
            </a:extLst>
          </p:cNvPr>
          <p:cNvSpPr txBox="1"/>
          <p:nvPr/>
        </p:nvSpPr>
        <p:spPr>
          <a:xfrm>
            <a:off x="5153323" y="5664875"/>
            <a:ext cx="188535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 Example Images</a:t>
            </a:r>
          </a:p>
        </p:txBody>
      </p:sp>
      <p:pic>
        <p:nvPicPr>
          <p:cNvPr id="2" name="Image5">
            <a:extLst>
              <a:ext uri="{FF2B5EF4-FFF2-40B4-BE49-F238E27FC236}">
                <a16:creationId xmlns:a16="http://schemas.microsoft.com/office/drawing/2014/main" id="{D615F54C-1829-F765-B7F2-0A204B354B28}"/>
              </a:ext>
            </a:extLst>
          </p:cNvPr>
          <p:cNvPicPr>
            <a:picLocks noChangeAspect="1"/>
          </p:cNvPicPr>
          <p:nvPr/>
        </p:nvPicPr>
        <p:blipFill>
          <a:blip r:embed="rId4"/>
          <a:stretch>
            <a:fillRect/>
          </a:stretch>
        </p:blipFill>
        <p:spPr bwMode="auto">
          <a:xfrm>
            <a:off x="1763762" y="762410"/>
            <a:ext cx="8664452" cy="4983094"/>
          </a:xfrm>
          <a:prstGeom prst="rect">
            <a:avLst/>
          </a:prstGeom>
        </p:spPr>
      </p:pic>
    </p:spTree>
    <p:extLst>
      <p:ext uri="{BB962C8B-B14F-4D97-AF65-F5344CB8AC3E}">
        <p14:creationId xmlns:p14="http://schemas.microsoft.com/office/powerpoint/2010/main" val="319920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1364A-0089-ECCF-BB67-75BDF0172A66}"/>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CA52161-7BEF-97E7-BABF-9976ADD012B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5D90F8B2-070E-0DDF-13E8-6660A4E22CCC}"/>
              </a:ext>
            </a:extLst>
          </p:cNvPr>
          <p:cNvSpPr txBox="1"/>
          <p:nvPr/>
        </p:nvSpPr>
        <p:spPr>
          <a:xfrm>
            <a:off x="789799" y="406822"/>
            <a:ext cx="4676936" cy="769441"/>
          </a:xfrm>
          <a:prstGeom prst="rect">
            <a:avLst/>
          </a:prstGeom>
          <a:noFill/>
        </p:spPr>
        <p:txBody>
          <a:bodyPr wrap="square">
            <a:spAutoFit/>
          </a:bodyPr>
          <a:lstStyle/>
          <a:p>
            <a:pPr algn="l"/>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Machine Learning</a:t>
            </a:r>
          </a:p>
        </p:txBody>
      </p:sp>
      <p:grpSp>
        <p:nvGrpSpPr>
          <p:cNvPr id="11" name="Group 2">
            <a:extLst>
              <a:ext uri="{FF2B5EF4-FFF2-40B4-BE49-F238E27FC236}">
                <a16:creationId xmlns:a16="http://schemas.microsoft.com/office/drawing/2014/main" id="{8E89F9B4-3428-2EAE-EBC9-51B915AB98EB}"/>
              </a:ext>
            </a:extLst>
          </p:cNvPr>
          <p:cNvGrpSpPr/>
          <p:nvPr/>
        </p:nvGrpSpPr>
        <p:grpSpPr>
          <a:xfrm>
            <a:off x="6331964" y="489867"/>
            <a:ext cx="5466735" cy="5094855"/>
            <a:chOff x="0" y="0"/>
            <a:chExt cx="2568574" cy="2063275"/>
          </a:xfrm>
          <a:solidFill>
            <a:srgbClr val="002060"/>
          </a:solidFill>
        </p:grpSpPr>
        <p:sp>
          <p:nvSpPr>
            <p:cNvPr id="12" name="Freeform 3">
              <a:extLst>
                <a:ext uri="{FF2B5EF4-FFF2-40B4-BE49-F238E27FC236}">
                  <a16:creationId xmlns:a16="http://schemas.microsoft.com/office/drawing/2014/main" id="{C8DFA036-B02E-5230-4301-2D0B921F9E4F}"/>
                </a:ext>
              </a:extLst>
            </p:cNvPr>
            <p:cNvSpPr/>
            <p:nvPr/>
          </p:nvSpPr>
          <p:spPr>
            <a:xfrm>
              <a:off x="0" y="0"/>
              <a:ext cx="2568574" cy="2063275"/>
            </a:xfrm>
            <a:custGeom>
              <a:avLst/>
              <a:gdLst/>
              <a:ahLst/>
              <a:cxnLst/>
              <a:rect l="l" t="t" r="r" b="b"/>
              <a:pathLst>
                <a:path w="2568574" h="2063275">
                  <a:moveTo>
                    <a:pt x="53187" y="0"/>
                  </a:moveTo>
                  <a:lnTo>
                    <a:pt x="2515387" y="0"/>
                  </a:lnTo>
                  <a:cubicBezTo>
                    <a:pt x="2529493" y="0"/>
                    <a:pt x="2543021" y="5604"/>
                    <a:pt x="2552996" y="15578"/>
                  </a:cubicBezTo>
                  <a:cubicBezTo>
                    <a:pt x="2562970" y="25553"/>
                    <a:pt x="2568574" y="39081"/>
                    <a:pt x="2568574" y="53187"/>
                  </a:cubicBezTo>
                  <a:lnTo>
                    <a:pt x="2568574" y="2010088"/>
                  </a:lnTo>
                  <a:cubicBezTo>
                    <a:pt x="2568574" y="2024194"/>
                    <a:pt x="2562970" y="2037722"/>
                    <a:pt x="2552996" y="2047697"/>
                  </a:cubicBezTo>
                  <a:cubicBezTo>
                    <a:pt x="2543021" y="2057671"/>
                    <a:pt x="2529493" y="2063275"/>
                    <a:pt x="2515387" y="2063275"/>
                  </a:cubicBezTo>
                  <a:lnTo>
                    <a:pt x="53187" y="2063275"/>
                  </a:lnTo>
                  <a:cubicBezTo>
                    <a:pt x="39081" y="2063275"/>
                    <a:pt x="25553" y="2057671"/>
                    <a:pt x="15578" y="2047697"/>
                  </a:cubicBezTo>
                  <a:cubicBezTo>
                    <a:pt x="5604" y="2037722"/>
                    <a:pt x="0" y="2024194"/>
                    <a:pt x="0" y="2010088"/>
                  </a:cubicBezTo>
                  <a:lnTo>
                    <a:pt x="0" y="53187"/>
                  </a:lnTo>
                  <a:cubicBezTo>
                    <a:pt x="0" y="39081"/>
                    <a:pt x="5604" y="25553"/>
                    <a:pt x="15578" y="15578"/>
                  </a:cubicBezTo>
                  <a:cubicBezTo>
                    <a:pt x="25553" y="5604"/>
                    <a:pt x="39081" y="0"/>
                    <a:pt x="53187" y="0"/>
                  </a:cubicBezTo>
                  <a:close/>
                </a:path>
              </a:pathLst>
            </a:custGeom>
            <a:grpFill/>
          </p:spPr>
        </p:sp>
        <p:sp>
          <p:nvSpPr>
            <p:cNvPr id="13" name="TextBox 4">
              <a:extLst>
                <a:ext uri="{FF2B5EF4-FFF2-40B4-BE49-F238E27FC236}">
                  <a16:creationId xmlns:a16="http://schemas.microsoft.com/office/drawing/2014/main" id="{AB70A299-704B-57B1-1AE8-E5761778237C}"/>
                </a:ext>
              </a:extLst>
            </p:cNvPr>
            <p:cNvSpPr txBox="1"/>
            <p:nvPr/>
          </p:nvSpPr>
          <p:spPr>
            <a:xfrm>
              <a:off x="0" y="-57150"/>
              <a:ext cx="2568574" cy="2120425"/>
            </a:xfrm>
            <a:prstGeom prst="rect">
              <a:avLst/>
            </a:prstGeom>
            <a:noFill/>
          </p:spPr>
          <p:txBody>
            <a:bodyPr lIns="50800" tIns="50800" rIns="50800" bIns="50800" rtlCol="0" anchor="ctr"/>
            <a:lstStyle/>
            <a:p>
              <a:pPr algn="ctr">
                <a:lnSpc>
                  <a:spcPts val="4479"/>
                </a:lnSpc>
              </a:pPr>
              <a:endParaRPr/>
            </a:p>
          </p:txBody>
        </p:sp>
      </p:grpSp>
      <p:sp>
        <p:nvSpPr>
          <p:cNvPr id="15" name="TextBox 14">
            <a:extLst>
              <a:ext uri="{FF2B5EF4-FFF2-40B4-BE49-F238E27FC236}">
                <a16:creationId xmlns:a16="http://schemas.microsoft.com/office/drawing/2014/main" id="{9CE142CD-1901-5A2C-87AE-58578A2E5D53}"/>
              </a:ext>
            </a:extLst>
          </p:cNvPr>
          <p:cNvSpPr txBox="1"/>
          <p:nvPr/>
        </p:nvSpPr>
        <p:spPr>
          <a:xfrm>
            <a:off x="5999361" y="685089"/>
            <a:ext cx="5653548" cy="4770537"/>
          </a:xfrm>
          <a:prstGeom prst="rect">
            <a:avLst/>
          </a:prstGeom>
          <a:noFill/>
        </p:spPr>
        <p:txBody>
          <a:bodyPr wrap="square">
            <a:spAutoFit/>
          </a:bodyPr>
          <a:lstStyle/>
          <a:p>
            <a:pPr marL="647702" lvl="1" indent="-323851" algn="just">
              <a:buFont typeface="Arial"/>
              <a:buChar char="•"/>
            </a:pPr>
            <a:r>
              <a:rPr lang="en-US" sz="1900" dirty="0">
                <a:solidFill>
                  <a:schemeClr val="bg1"/>
                </a:solidFill>
                <a:latin typeface="Times New Roman" panose="02020603050405020304" pitchFamily="18" charset="0"/>
                <a:cs typeface="Times New Roman" panose="02020603050405020304" pitchFamily="18" charset="0"/>
              </a:rPr>
              <a:t>Data-Driven Decision Making: Machine learning models help in analyzing large datasets to identify patterns and make informed predictions.</a:t>
            </a:r>
          </a:p>
          <a:p>
            <a:pPr marL="647702" lvl="1" indent="-323851" algn="just">
              <a:buFont typeface="Arial"/>
              <a:buChar char="•"/>
            </a:pPr>
            <a:endParaRPr lang="en-US" sz="1900" dirty="0">
              <a:solidFill>
                <a:schemeClr val="bg1"/>
              </a:solidFill>
              <a:latin typeface="Times New Roman" panose="02020603050405020304" pitchFamily="18" charset="0"/>
              <a:ea typeface="Varela Round"/>
              <a:cs typeface="Times New Roman" panose="02020603050405020304" pitchFamily="18" charset="0"/>
              <a:sym typeface="Varela Round"/>
            </a:endParaRPr>
          </a:p>
          <a:p>
            <a:pPr marL="647702" lvl="1" indent="-323851" algn="just">
              <a:buFont typeface="Arial"/>
              <a:buChar char="•"/>
            </a:pPr>
            <a:r>
              <a:rPr lang="en-US" sz="1900" dirty="0">
                <a:solidFill>
                  <a:schemeClr val="bg1"/>
                </a:solidFill>
                <a:latin typeface="Times New Roman" panose="02020603050405020304" pitchFamily="18" charset="0"/>
                <a:cs typeface="Times New Roman" panose="02020603050405020304" pitchFamily="18" charset="0"/>
              </a:rPr>
              <a:t>Automation of Complex Tasks: These models automate tasks that traditionally require human intervention, improving efficiency and accuracy.</a:t>
            </a:r>
          </a:p>
          <a:p>
            <a:pPr marL="647702" lvl="1" indent="-323851" algn="just">
              <a:buFont typeface="Arial"/>
              <a:buChar char="•"/>
            </a:pPr>
            <a:endParaRPr lang="en-US" sz="1900" dirty="0">
              <a:solidFill>
                <a:schemeClr val="bg1"/>
              </a:solidFill>
              <a:latin typeface="Times New Roman" panose="02020603050405020304" pitchFamily="18" charset="0"/>
              <a:ea typeface="Varela Round"/>
              <a:cs typeface="Times New Roman" panose="02020603050405020304" pitchFamily="18" charset="0"/>
              <a:sym typeface="Varela Round"/>
            </a:endParaRPr>
          </a:p>
          <a:p>
            <a:pPr marL="647702" lvl="1" indent="-323851" algn="just">
              <a:buFont typeface="Arial"/>
              <a:buChar char="•"/>
            </a:pPr>
            <a:r>
              <a:rPr lang="en-US" sz="1900" dirty="0">
                <a:solidFill>
                  <a:schemeClr val="bg1"/>
                </a:solidFill>
                <a:latin typeface="Times New Roman" panose="02020603050405020304" pitchFamily="18" charset="0"/>
                <a:cs typeface="Times New Roman" panose="02020603050405020304" pitchFamily="18" charset="0"/>
              </a:rPr>
              <a:t>Improved Accuracy: Machine learning models continually learn from data, leading to improved prediction accuracy over time.</a:t>
            </a:r>
          </a:p>
          <a:p>
            <a:pPr marL="647702" lvl="1" indent="-323851" algn="just">
              <a:buFont typeface="Arial"/>
              <a:buChar char="•"/>
            </a:pPr>
            <a:endParaRPr lang="en-US" sz="1900" dirty="0">
              <a:solidFill>
                <a:schemeClr val="bg1"/>
              </a:solidFill>
              <a:latin typeface="Times New Roman" panose="02020603050405020304" pitchFamily="18" charset="0"/>
              <a:ea typeface="Varela Round"/>
              <a:cs typeface="Times New Roman" panose="02020603050405020304" pitchFamily="18" charset="0"/>
              <a:sym typeface="Varela Round"/>
            </a:endParaRPr>
          </a:p>
          <a:p>
            <a:pPr marL="647702" lvl="1" indent="-323851" algn="just">
              <a:buFont typeface="Arial"/>
              <a:buChar char="•"/>
            </a:pPr>
            <a:r>
              <a:rPr lang="en-US" sz="1900" dirty="0">
                <a:solidFill>
                  <a:schemeClr val="bg1"/>
                </a:solidFill>
                <a:latin typeface="Times New Roman" panose="02020603050405020304" pitchFamily="18" charset="0"/>
                <a:cs typeface="Times New Roman" panose="02020603050405020304" pitchFamily="18" charset="0"/>
              </a:rPr>
              <a:t>Versatility in Applications: From image recognition to medical diagnoses, machine learning models can be applied across a wide range of industries and domains.</a:t>
            </a:r>
            <a:endParaRPr lang="en-US" sz="19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sp>
        <p:nvSpPr>
          <p:cNvPr id="16" name="Freeform 5">
            <a:extLst>
              <a:ext uri="{FF2B5EF4-FFF2-40B4-BE49-F238E27FC236}">
                <a16:creationId xmlns:a16="http://schemas.microsoft.com/office/drawing/2014/main" id="{0AF8EBCE-DC50-9446-A88D-30211E3ABF88}"/>
              </a:ext>
            </a:extLst>
          </p:cNvPr>
          <p:cNvSpPr/>
          <p:nvPr/>
        </p:nvSpPr>
        <p:spPr>
          <a:xfrm>
            <a:off x="382010" y="3299621"/>
            <a:ext cx="5949954" cy="3068511"/>
          </a:xfrm>
          <a:custGeom>
            <a:avLst/>
            <a:gdLst/>
            <a:ahLst/>
            <a:cxnLst/>
            <a:rect l="l" t="t" r="r" b="b"/>
            <a:pathLst>
              <a:path w="5480284" h="4604480">
                <a:moveTo>
                  <a:pt x="0" y="0"/>
                </a:moveTo>
                <a:lnTo>
                  <a:pt x="5480284" y="0"/>
                </a:lnTo>
                <a:lnTo>
                  <a:pt x="5480284" y="4604481"/>
                </a:lnTo>
                <a:lnTo>
                  <a:pt x="0" y="4604481"/>
                </a:lnTo>
                <a:lnTo>
                  <a:pt x="0" y="0"/>
                </a:lnTo>
                <a:close/>
              </a:path>
            </a:pathLst>
          </a:custGeom>
          <a:blipFill>
            <a:blip r:embed="rId4">
              <a:extLst>
                <a:ext uri="{96DAC541-7B7A-43D3-8B79-37D633B846F1}">
                  <asvg:svgBlip xmlns:asvg="http://schemas.microsoft.com/office/drawing/2016/SVG/main" r:embed="rId5"/>
                </a:ext>
              </a:extLst>
            </a:blip>
            <a:stretch>
              <a:fillRect l="-22574"/>
            </a:stretch>
          </a:blipFill>
        </p:spPr>
      </p:sp>
    </p:spTree>
    <p:extLst>
      <p:ext uri="{BB962C8B-B14F-4D97-AF65-F5344CB8AC3E}">
        <p14:creationId xmlns:p14="http://schemas.microsoft.com/office/powerpoint/2010/main" val="216687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2F2EB-B634-1F70-569B-A0D6DA2D33C6}"/>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D1CFEDE-7D43-69EF-E25A-8C9CB6D2A65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92667BD1-9697-01A2-66EE-6E090C9689E7}"/>
              </a:ext>
            </a:extLst>
          </p:cNvPr>
          <p:cNvSpPr txBox="1"/>
          <p:nvPr/>
        </p:nvSpPr>
        <p:spPr>
          <a:xfrm>
            <a:off x="3723946" y="-100646"/>
            <a:ext cx="4744087"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Logistic Regression</a:t>
            </a:r>
          </a:p>
        </p:txBody>
      </p:sp>
      <p:grpSp>
        <p:nvGrpSpPr>
          <p:cNvPr id="6" name="Group 2">
            <a:extLst>
              <a:ext uri="{FF2B5EF4-FFF2-40B4-BE49-F238E27FC236}">
                <a16:creationId xmlns:a16="http://schemas.microsoft.com/office/drawing/2014/main" id="{579CC349-373F-05CD-0B0D-8E676E978C21}"/>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32E10311-B85B-BCBF-ACF5-3F2FD9E3C15B}"/>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38B720B4-2EED-B734-1684-8B92A5D5CDF2}"/>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A1ECF611-138B-4316-6DF6-501C7BF5233F}"/>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5 Logistic Regression Architecture</a:t>
            </a:r>
          </a:p>
        </p:txBody>
      </p:sp>
      <p:grpSp>
        <p:nvGrpSpPr>
          <p:cNvPr id="18" name="Group 5">
            <a:extLst>
              <a:ext uri="{FF2B5EF4-FFF2-40B4-BE49-F238E27FC236}">
                <a16:creationId xmlns:a16="http://schemas.microsoft.com/office/drawing/2014/main" id="{42BDC67B-5BDB-8DDC-1671-921125278948}"/>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0C06DBEC-E583-2820-CA0C-56BD9C15D7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AE86DEC9-E650-03A3-3864-99A71AB6C2A1}"/>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8644B9C3-DCDD-893C-9BB6-7B496CBBDAA0}"/>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Binary Classification: Logistic regression is commonly used for binary classification tasks, predicting outcomes like "yes/no" or "true/false".</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47D6EF42-827C-81B5-2A16-27B683925E0F}"/>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2C2C9B46-5FD8-F4C8-7FAA-75514B1ABA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4BF846FF-71EB-8B17-33D8-A585F12989E4}"/>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1F5066A9-08AA-BA74-2BC2-E027C577EB9C}"/>
              </a:ext>
            </a:extLst>
          </p:cNvPr>
          <p:cNvSpPr txBox="1"/>
          <p:nvPr/>
        </p:nvSpPr>
        <p:spPr>
          <a:xfrm>
            <a:off x="2269796" y="4728535"/>
            <a:ext cx="9322436"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Probability Estimation: It estimates the probability of a given input belonging to a certain class, providing a score between 0 and 1.</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2052" name="Picture 4" descr="Architecture of a Logistic Regression Model [56].">
            <a:extLst>
              <a:ext uri="{FF2B5EF4-FFF2-40B4-BE49-F238E27FC236}">
                <a16:creationId xmlns:a16="http://schemas.microsoft.com/office/drawing/2014/main" id="{042C84BE-002A-BE43-75B2-7DAA9C7ED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112" y="748332"/>
            <a:ext cx="8096250"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9DC3EB-4432-7DD7-31B0-D34C0137D11A}"/>
              </a:ext>
            </a:extLst>
          </p:cNvPr>
          <p:cNvSpPr txBox="1"/>
          <p:nvPr/>
        </p:nvSpPr>
        <p:spPr>
          <a:xfrm>
            <a:off x="1090168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[15]</a:t>
            </a:r>
          </a:p>
        </p:txBody>
      </p:sp>
    </p:spTree>
    <p:extLst>
      <p:ext uri="{BB962C8B-B14F-4D97-AF65-F5344CB8AC3E}">
        <p14:creationId xmlns:p14="http://schemas.microsoft.com/office/powerpoint/2010/main" val="90149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093C1-032B-C26B-C1DB-9E7D74ABEF0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D77E1C25-EBDC-F0E6-7190-396795BDD68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8D74A6C-C203-9ED9-EF37-2C92F05F4EDA}"/>
              </a:ext>
            </a:extLst>
          </p:cNvPr>
          <p:cNvSpPr txBox="1"/>
          <p:nvPr/>
        </p:nvSpPr>
        <p:spPr>
          <a:xfrm>
            <a:off x="3723946" y="-100646"/>
            <a:ext cx="4744087"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Logistic Regression</a:t>
            </a:r>
          </a:p>
        </p:txBody>
      </p:sp>
      <p:sp>
        <p:nvSpPr>
          <p:cNvPr id="10" name="TextBox 9">
            <a:extLst>
              <a:ext uri="{FF2B5EF4-FFF2-40B4-BE49-F238E27FC236}">
                <a16:creationId xmlns:a16="http://schemas.microsoft.com/office/drawing/2014/main" id="{2B90767F-AA14-FB61-AF60-43B2C8CC4847}"/>
              </a:ext>
            </a:extLst>
          </p:cNvPr>
          <p:cNvSpPr txBox="1"/>
          <p:nvPr/>
        </p:nvSpPr>
        <p:spPr>
          <a:xfrm>
            <a:off x="2700759" y="5357963"/>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 Confusion Matrix for Naïve Bayes</a:t>
            </a:r>
          </a:p>
        </p:txBody>
      </p:sp>
      <p:pic>
        <p:nvPicPr>
          <p:cNvPr id="12" name="Picture 11">
            <a:extLst>
              <a:ext uri="{FF2B5EF4-FFF2-40B4-BE49-F238E27FC236}">
                <a16:creationId xmlns:a16="http://schemas.microsoft.com/office/drawing/2014/main" id="{B820300C-1B2B-03DC-6408-122C268D1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73" y="1017871"/>
            <a:ext cx="5489677" cy="4117258"/>
          </a:xfrm>
          <a:prstGeom prst="rect">
            <a:avLst/>
          </a:prstGeom>
        </p:spPr>
      </p:pic>
      <p:sp>
        <p:nvSpPr>
          <p:cNvPr id="13" name="TextBox 12">
            <a:extLst>
              <a:ext uri="{FF2B5EF4-FFF2-40B4-BE49-F238E27FC236}">
                <a16:creationId xmlns:a16="http://schemas.microsoft.com/office/drawing/2014/main" id="{0F4293FA-4122-6B63-83F9-EB07199EE390}"/>
              </a:ext>
            </a:extLst>
          </p:cNvPr>
          <p:cNvSpPr txBox="1"/>
          <p:nvPr/>
        </p:nvSpPr>
        <p:spPr>
          <a:xfrm>
            <a:off x="7950554" y="5300431"/>
            <a:ext cx="20463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 Fitness Function for Logistic Regression</a:t>
            </a:r>
          </a:p>
        </p:txBody>
      </p:sp>
      <p:pic>
        <p:nvPicPr>
          <p:cNvPr id="6" name="Picture 5">
            <a:extLst>
              <a:ext uri="{FF2B5EF4-FFF2-40B4-BE49-F238E27FC236}">
                <a16:creationId xmlns:a16="http://schemas.microsoft.com/office/drawing/2014/main" id="{313AA02B-9014-0BA6-FD68-142EA5F7E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105" y="827371"/>
            <a:ext cx="5997677" cy="4498258"/>
          </a:xfrm>
          <a:prstGeom prst="rect">
            <a:avLst/>
          </a:prstGeom>
        </p:spPr>
      </p:pic>
    </p:spTree>
    <p:extLst>
      <p:ext uri="{BB962C8B-B14F-4D97-AF65-F5344CB8AC3E}">
        <p14:creationId xmlns:p14="http://schemas.microsoft.com/office/powerpoint/2010/main" val="132859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F808E-DD65-B85D-0087-DD306494F1D0}"/>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8B1273C-B250-21FD-A368-31EFAED15E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A011B29-901F-09D4-CB06-46424AE4BBD2}"/>
              </a:ext>
            </a:extLst>
          </p:cNvPr>
          <p:cNvSpPr txBox="1"/>
          <p:nvPr/>
        </p:nvSpPr>
        <p:spPr>
          <a:xfrm>
            <a:off x="3723946" y="-100646"/>
            <a:ext cx="4744087"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Logistic Regression</a:t>
            </a:r>
          </a:p>
        </p:txBody>
      </p:sp>
      <p:sp>
        <p:nvSpPr>
          <p:cNvPr id="10" name="TextBox 9">
            <a:extLst>
              <a:ext uri="{FF2B5EF4-FFF2-40B4-BE49-F238E27FC236}">
                <a16:creationId xmlns:a16="http://schemas.microsoft.com/office/drawing/2014/main" id="{6F80E3A3-E086-C7A0-CF03-B79DF379EE33}"/>
              </a:ext>
            </a:extLst>
          </p:cNvPr>
          <p:cNvSpPr txBox="1"/>
          <p:nvPr/>
        </p:nvSpPr>
        <p:spPr>
          <a:xfrm>
            <a:off x="2700759" y="535796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 Training Regression for Logistic Regression</a:t>
            </a:r>
          </a:p>
        </p:txBody>
      </p:sp>
      <p:sp>
        <p:nvSpPr>
          <p:cNvPr id="13" name="TextBox 12">
            <a:extLst>
              <a:ext uri="{FF2B5EF4-FFF2-40B4-BE49-F238E27FC236}">
                <a16:creationId xmlns:a16="http://schemas.microsoft.com/office/drawing/2014/main" id="{2AA4BF60-837E-A134-03B7-CC83FA64171E}"/>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9 Testing Regression for Logistic Regression</a:t>
            </a:r>
          </a:p>
        </p:txBody>
      </p:sp>
      <p:pic>
        <p:nvPicPr>
          <p:cNvPr id="7" name="Picture 6">
            <a:extLst>
              <a:ext uri="{FF2B5EF4-FFF2-40B4-BE49-F238E27FC236}">
                <a16:creationId xmlns:a16="http://schemas.microsoft.com/office/drawing/2014/main" id="{0815CA38-3A90-5CBF-9980-370DADB0F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06" y="824778"/>
            <a:ext cx="5745316" cy="4308987"/>
          </a:xfrm>
          <a:prstGeom prst="rect">
            <a:avLst/>
          </a:prstGeom>
        </p:spPr>
      </p:pic>
      <p:pic>
        <p:nvPicPr>
          <p:cNvPr id="9" name="Picture 8">
            <a:extLst>
              <a:ext uri="{FF2B5EF4-FFF2-40B4-BE49-F238E27FC236}">
                <a16:creationId xmlns:a16="http://schemas.microsoft.com/office/drawing/2014/main" id="{D27C19E2-3B5D-FDA3-33A2-863ED07D6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88" y="824777"/>
            <a:ext cx="5745316" cy="4308987"/>
          </a:xfrm>
          <a:prstGeom prst="rect">
            <a:avLst/>
          </a:prstGeom>
        </p:spPr>
      </p:pic>
    </p:spTree>
    <p:extLst>
      <p:ext uri="{BB962C8B-B14F-4D97-AF65-F5344CB8AC3E}">
        <p14:creationId xmlns:p14="http://schemas.microsoft.com/office/powerpoint/2010/main" val="164948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09835-24F3-55F2-2650-AF3A656E15D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F48A0508-4666-F336-3D2B-49BA617ABBE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F3126047-7635-DECC-26EC-8A276B346DF9}"/>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Contents</a:t>
            </a:r>
          </a:p>
        </p:txBody>
      </p:sp>
      <p:sp>
        <p:nvSpPr>
          <p:cNvPr id="3" name="TextBox 2">
            <a:extLst>
              <a:ext uri="{FF2B5EF4-FFF2-40B4-BE49-F238E27FC236}">
                <a16:creationId xmlns:a16="http://schemas.microsoft.com/office/drawing/2014/main" id="{207AA694-ADA1-7952-DCEB-1A5C7B49CA0A}"/>
              </a:ext>
            </a:extLst>
          </p:cNvPr>
          <p:cNvSpPr txBox="1"/>
          <p:nvPr/>
        </p:nvSpPr>
        <p:spPr>
          <a:xfrm>
            <a:off x="668594" y="900710"/>
            <a:ext cx="11248103" cy="4955203"/>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000000"/>
                </a:solidFill>
                <a:effectLst/>
                <a:latin typeface="Times New Roman" panose="02020603050405020304" pitchFamily="18" charset="0"/>
                <a:cs typeface="Times New Roman" panose="02020603050405020304" pitchFamily="18" charset="0"/>
              </a:rPr>
              <a:t>Abstract</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Introduction</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Problem Statement</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Motivation</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Objectives</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Literature Review</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Data Analysis</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Machine Learning</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Logistic Regression</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Naïve Bayes</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K Nearest Neighbour</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Support Vector Machine</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Decision Tree</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Random Forest</a:t>
            </a:r>
          </a:p>
        </p:txBody>
      </p:sp>
    </p:spTree>
    <p:extLst>
      <p:ext uri="{BB962C8B-B14F-4D97-AF65-F5344CB8AC3E}">
        <p14:creationId xmlns:p14="http://schemas.microsoft.com/office/powerpoint/2010/main" val="3088354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C4D3-75E0-183A-1AC6-1376FBD4951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6DC7D82-1320-B606-E4F2-4B8E2B607F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13E6BBE-10D5-CD39-AA2F-09914F3A7310}"/>
              </a:ext>
            </a:extLst>
          </p:cNvPr>
          <p:cNvSpPr txBox="1"/>
          <p:nvPr/>
        </p:nvSpPr>
        <p:spPr>
          <a:xfrm>
            <a:off x="619432" y="96000"/>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Logistic Regression: Evaluation Metrics</a:t>
            </a:r>
          </a:p>
        </p:txBody>
      </p:sp>
      <p:sp>
        <p:nvSpPr>
          <p:cNvPr id="10" name="TextBox 9">
            <a:extLst>
              <a:ext uri="{FF2B5EF4-FFF2-40B4-BE49-F238E27FC236}">
                <a16:creationId xmlns:a16="http://schemas.microsoft.com/office/drawing/2014/main" id="{78E50E23-335C-7AE4-FEA0-CC8D92901DF0}"/>
              </a:ext>
            </a:extLst>
          </p:cNvPr>
          <p:cNvSpPr txBox="1"/>
          <p:nvPr/>
        </p:nvSpPr>
        <p:spPr>
          <a:xfrm>
            <a:off x="5027633" y="44823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10 Evaluation Metrics for Logistic Regression</a:t>
            </a:r>
          </a:p>
        </p:txBody>
      </p:sp>
      <p:pic>
        <p:nvPicPr>
          <p:cNvPr id="5" name="Picture 4">
            <a:extLst>
              <a:ext uri="{FF2B5EF4-FFF2-40B4-BE49-F238E27FC236}">
                <a16:creationId xmlns:a16="http://schemas.microsoft.com/office/drawing/2014/main" id="{43FC88AD-9C3A-FFA4-2557-E102C3779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928" y="1661655"/>
            <a:ext cx="6336123" cy="2720053"/>
          </a:xfrm>
          <a:prstGeom prst="rect">
            <a:avLst/>
          </a:prstGeom>
        </p:spPr>
      </p:pic>
    </p:spTree>
    <p:extLst>
      <p:ext uri="{BB962C8B-B14F-4D97-AF65-F5344CB8AC3E}">
        <p14:creationId xmlns:p14="http://schemas.microsoft.com/office/powerpoint/2010/main" val="21813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E9EC-FB94-F8F3-726F-B5D5D9A94E0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C570BCD-F2FA-F5C9-7D19-6ECBE643C3D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81377E3-2043-7268-85F3-72EEE3E177CC}"/>
              </a:ext>
            </a:extLst>
          </p:cNvPr>
          <p:cNvSpPr txBox="1"/>
          <p:nvPr/>
        </p:nvSpPr>
        <p:spPr>
          <a:xfrm>
            <a:off x="1804197" y="11256"/>
            <a:ext cx="8327944"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Naïve Bayes</a:t>
            </a:r>
          </a:p>
        </p:txBody>
      </p:sp>
      <p:sp>
        <p:nvSpPr>
          <p:cNvPr id="9" name="TextBox 8">
            <a:extLst>
              <a:ext uri="{FF2B5EF4-FFF2-40B4-BE49-F238E27FC236}">
                <a16:creationId xmlns:a16="http://schemas.microsoft.com/office/drawing/2014/main" id="{DA7EDE02-E701-3E3C-1113-54FF038E1926}"/>
              </a:ext>
            </a:extLst>
          </p:cNvPr>
          <p:cNvSpPr txBox="1"/>
          <p:nvPr/>
        </p:nvSpPr>
        <p:spPr>
          <a:xfrm>
            <a:off x="2703058" y="5377662"/>
            <a:ext cx="194557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11 Naïve Bayes Architecture</a:t>
            </a:r>
          </a:p>
        </p:txBody>
      </p:sp>
      <p:grpSp>
        <p:nvGrpSpPr>
          <p:cNvPr id="6" name="Group 2">
            <a:extLst>
              <a:ext uri="{FF2B5EF4-FFF2-40B4-BE49-F238E27FC236}">
                <a16:creationId xmlns:a16="http://schemas.microsoft.com/office/drawing/2014/main" id="{9AE9D24C-B61E-5562-7A5E-F7B4E70BA4C1}"/>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2F5D5197-A440-396A-05EE-66F22725B3E3}"/>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2B778843-5744-DEEB-7174-C07137223FA1}"/>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B3E6E9B3-3DEB-FC51-D473-C60DF64E944E}"/>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ABF479E4-93AA-20BC-E375-ED73779E70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572589AC-CF9A-7868-08FB-45071C1594FA}"/>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671D4190-FA96-9BED-3618-E4116ECC7C1C}"/>
              </a:ext>
            </a:extLst>
          </p:cNvPr>
          <p:cNvSpPr txBox="1"/>
          <p:nvPr/>
        </p:nvSpPr>
        <p:spPr>
          <a:xfrm>
            <a:off x="7952860" y="1512153"/>
            <a:ext cx="4072380"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Probabilistic: Uses Bayes' theorem for classification.</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4" name="Group 5">
            <a:extLst>
              <a:ext uri="{FF2B5EF4-FFF2-40B4-BE49-F238E27FC236}">
                <a16:creationId xmlns:a16="http://schemas.microsoft.com/office/drawing/2014/main" id="{80EDA12B-54AE-75D6-B7BC-21E29B85F61A}"/>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C9B58521-0D46-6CDA-22F9-D3B19DAC550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2932E25B-020A-0EEA-0024-6A54C79B47CD}"/>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DD08458D-D26A-8F2C-C361-20C1F661F8DE}"/>
              </a:ext>
            </a:extLst>
          </p:cNvPr>
          <p:cNvSpPr txBox="1"/>
          <p:nvPr/>
        </p:nvSpPr>
        <p:spPr>
          <a:xfrm>
            <a:off x="7957039" y="2463475"/>
            <a:ext cx="4072380"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Independence Assumption: Assumes feature independence.</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8" name="Group 5">
            <a:extLst>
              <a:ext uri="{FF2B5EF4-FFF2-40B4-BE49-F238E27FC236}">
                <a16:creationId xmlns:a16="http://schemas.microsoft.com/office/drawing/2014/main" id="{C1A04ECA-23AB-3181-10BD-25FA6EE0CCF4}"/>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C7FA6008-3F3C-D0C2-5EC8-9D727D8539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31F8833F-1C33-8340-0924-BF85023B898B}"/>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356E5C58-C6AB-45F0-6E77-4D44121DF8EA}"/>
              </a:ext>
            </a:extLst>
          </p:cNvPr>
          <p:cNvSpPr txBox="1"/>
          <p:nvPr/>
        </p:nvSpPr>
        <p:spPr>
          <a:xfrm>
            <a:off x="7952860" y="3445683"/>
            <a:ext cx="4072380"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Efficient: Fast and scalable for large datasets.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75A09F97-B265-6B6F-C661-4A07A41EBF3C}"/>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DCD009FC-5310-576B-A44C-C33A3B8E0D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B3A15A8B-B565-0947-B707-76C21587EAF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FC31A547-B58F-61F2-E3AC-022DCD4F3F08}"/>
              </a:ext>
            </a:extLst>
          </p:cNvPr>
          <p:cNvSpPr txBox="1"/>
          <p:nvPr/>
        </p:nvSpPr>
        <p:spPr>
          <a:xfrm>
            <a:off x="7952860" y="4335246"/>
            <a:ext cx="4072380"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Common Applications: Used in text classification and medical predictions.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5122" name="Picture 2" descr="Architecture of Naïve Bayes Classifier.">
            <a:extLst>
              <a:ext uri="{FF2B5EF4-FFF2-40B4-BE49-F238E27FC236}">
                <a16:creationId xmlns:a16="http://schemas.microsoft.com/office/drawing/2014/main" id="{70FDC995-CA2C-37E5-C4CA-B01BF8309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22" y="1289968"/>
            <a:ext cx="58864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BBD96C-080F-16A1-3DCF-18DCFAA56650}"/>
              </a:ext>
            </a:extLst>
          </p:cNvPr>
          <p:cNvSpPr txBox="1"/>
          <p:nvPr/>
        </p:nvSpPr>
        <p:spPr>
          <a:xfrm>
            <a:off x="4064000" y="55811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Times New Roman" panose="02020603050405020304" pitchFamily="18" charset="0"/>
                <a:ea typeface="Squada One"/>
                <a:cs typeface="Times New Roman" panose="02020603050405020304" pitchFamily="18" charset="0"/>
                <a:sym typeface="Squada One"/>
              </a:rPr>
              <a:t>[16]</a:t>
            </a:r>
          </a:p>
        </p:txBody>
      </p:sp>
    </p:spTree>
    <p:extLst>
      <p:ext uri="{BB962C8B-B14F-4D97-AF65-F5344CB8AC3E}">
        <p14:creationId xmlns:p14="http://schemas.microsoft.com/office/powerpoint/2010/main" val="36551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6CAE-D064-DC7C-B82E-8DDD4CA96B8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9A21D80-889A-C5EA-E4D7-B5C52A39232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64314334-9266-5EF2-B349-FEAA323AA81A}"/>
              </a:ext>
            </a:extLst>
          </p:cNvPr>
          <p:cNvSpPr txBox="1"/>
          <p:nvPr/>
        </p:nvSpPr>
        <p:spPr>
          <a:xfrm>
            <a:off x="3723946" y="-100646"/>
            <a:ext cx="474408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Naïve Bayes</a:t>
            </a:r>
          </a:p>
        </p:txBody>
      </p:sp>
      <p:sp>
        <p:nvSpPr>
          <p:cNvPr id="10" name="TextBox 9">
            <a:extLst>
              <a:ext uri="{FF2B5EF4-FFF2-40B4-BE49-F238E27FC236}">
                <a16:creationId xmlns:a16="http://schemas.microsoft.com/office/drawing/2014/main" id="{1FB28C55-A25A-D053-A328-5E09C2C3D9BB}"/>
              </a:ext>
            </a:extLst>
          </p:cNvPr>
          <p:cNvSpPr txBox="1"/>
          <p:nvPr/>
        </p:nvSpPr>
        <p:spPr>
          <a:xfrm>
            <a:off x="2700759" y="5357963"/>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12 Feature Variances for Naïve Bayes</a:t>
            </a:r>
          </a:p>
        </p:txBody>
      </p:sp>
      <p:sp>
        <p:nvSpPr>
          <p:cNvPr id="13" name="TextBox 12">
            <a:extLst>
              <a:ext uri="{FF2B5EF4-FFF2-40B4-BE49-F238E27FC236}">
                <a16:creationId xmlns:a16="http://schemas.microsoft.com/office/drawing/2014/main" id="{F11C677A-3C29-FA98-86D5-A71302DDD793}"/>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13 Fitness Function for Naïve Bayes</a:t>
            </a:r>
          </a:p>
        </p:txBody>
      </p:sp>
      <p:pic>
        <p:nvPicPr>
          <p:cNvPr id="15" name="Picture 14">
            <a:extLst>
              <a:ext uri="{FF2B5EF4-FFF2-40B4-BE49-F238E27FC236}">
                <a16:creationId xmlns:a16="http://schemas.microsoft.com/office/drawing/2014/main" id="{08D835FB-7F4D-847F-486A-18CDFF2D5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7" y="1141460"/>
            <a:ext cx="6155608" cy="3693365"/>
          </a:xfrm>
          <a:prstGeom prst="rect">
            <a:avLst/>
          </a:prstGeom>
        </p:spPr>
      </p:pic>
      <p:pic>
        <p:nvPicPr>
          <p:cNvPr id="17" name="Picture 16">
            <a:extLst>
              <a:ext uri="{FF2B5EF4-FFF2-40B4-BE49-F238E27FC236}">
                <a16:creationId xmlns:a16="http://schemas.microsoft.com/office/drawing/2014/main" id="{8A552495-1D9F-EC31-CDA8-4DFA236371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145" y="1094991"/>
            <a:ext cx="5401187" cy="4050890"/>
          </a:xfrm>
          <a:prstGeom prst="rect">
            <a:avLst/>
          </a:prstGeom>
        </p:spPr>
      </p:pic>
    </p:spTree>
    <p:extLst>
      <p:ext uri="{BB962C8B-B14F-4D97-AF65-F5344CB8AC3E}">
        <p14:creationId xmlns:p14="http://schemas.microsoft.com/office/powerpoint/2010/main" val="396472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4727-72C8-0CB9-42DA-4611B96F35A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95659AB-8782-4E37-352D-FF329DCD27B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0E2AC30-44DD-9635-14EF-6BD08EA06D97}"/>
              </a:ext>
            </a:extLst>
          </p:cNvPr>
          <p:cNvSpPr txBox="1"/>
          <p:nvPr/>
        </p:nvSpPr>
        <p:spPr>
          <a:xfrm>
            <a:off x="3723946" y="-100646"/>
            <a:ext cx="474408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Naïve Bayes</a:t>
            </a:r>
          </a:p>
        </p:txBody>
      </p:sp>
      <p:sp>
        <p:nvSpPr>
          <p:cNvPr id="10" name="TextBox 9">
            <a:extLst>
              <a:ext uri="{FF2B5EF4-FFF2-40B4-BE49-F238E27FC236}">
                <a16:creationId xmlns:a16="http://schemas.microsoft.com/office/drawing/2014/main" id="{8DAF223C-56B3-27FF-B915-F2810ADDD8C3}"/>
              </a:ext>
            </a:extLst>
          </p:cNvPr>
          <p:cNvSpPr txBox="1"/>
          <p:nvPr/>
        </p:nvSpPr>
        <p:spPr>
          <a:xfrm>
            <a:off x="2700759" y="5357963"/>
            <a:ext cx="220553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14 Training Regression for Naïve Bayes</a:t>
            </a:r>
          </a:p>
        </p:txBody>
      </p:sp>
      <p:sp>
        <p:nvSpPr>
          <p:cNvPr id="13" name="TextBox 12">
            <a:extLst>
              <a:ext uri="{FF2B5EF4-FFF2-40B4-BE49-F238E27FC236}">
                <a16:creationId xmlns:a16="http://schemas.microsoft.com/office/drawing/2014/main" id="{F2B657E0-6622-F92A-A604-2CAD7818879A}"/>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15 Testing Regression for Naïve Bayes</a:t>
            </a:r>
          </a:p>
        </p:txBody>
      </p:sp>
      <p:pic>
        <p:nvPicPr>
          <p:cNvPr id="5" name="Picture 4">
            <a:extLst>
              <a:ext uri="{FF2B5EF4-FFF2-40B4-BE49-F238E27FC236}">
                <a16:creationId xmlns:a16="http://schemas.microsoft.com/office/drawing/2014/main" id="{8D1274A9-2D2C-8C4E-43F4-999C705A3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87" y="824778"/>
            <a:ext cx="5745317" cy="4308988"/>
          </a:xfrm>
          <a:prstGeom prst="rect">
            <a:avLst/>
          </a:prstGeom>
        </p:spPr>
      </p:pic>
      <p:pic>
        <p:nvPicPr>
          <p:cNvPr id="8" name="Picture 7">
            <a:extLst>
              <a:ext uri="{FF2B5EF4-FFF2-40B4-BE49-F238E27FC236}">
                <a16:creationId xmlns:a16="http://schemas.microsoft.com/office/drawing/2014/main" id="{5A03B783-20E5-1A66-FFE8-FEB6CA353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805" y="818459"/>
            <a:ext cx="5745317" cy="4308988"/>
          </a:xfrm>
          <a:prstGeom prst="rect">
            <a:avLst/>
          </a:prstGeom>
        </p:spPr>
      </p:pic>
    </p:spTree>
    <p:extLst>
      <p:ext uri="{BB962C8B-B14F-4D97-AF65-F5344CB8AC3E}">
        <p14:creationId xmlns:p14="http://schemas.microsoft.com/office/powerpoint/2010/main" val="2231492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6E3E-CA93-8310-4214-F662272535F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16080D1B-2FBA-3DCA-9307-F6E926EF2E2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C71937D0-3CFF-CB72-AA72-2BE9096B3C4C}"/>
              </a:ext>
            </a:extLst>
          </p:cNvPr>
          <p:cNvSpPr txBox="1"/>
          <p:nvPr/>
        </p:nvSpPr>
        <p:spPr>
          <a:xfrm>
            <a:off x="619432" y="154993"/>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Naïve Bayes: Evaluation Metrics</a:t>
            </a:r>
          </a:p>
        </p:txBody>
      </p:sp>
      <p:sp>
        <p:nvSpPr>
          <p:cNvPr id="10" name="TextBox 9">
            <a:extLst>
              <a:ext uri="{FF2B5EF4-FFF2-40B4-BE49-F238E27FC236}">
                <a16:creationId xmlns:a16="http://schemas.microsoft.com/office/drawing/2014/main" id="{A452FAA0-675A-0446-7AD1-485B3F8DFB1C}"/>
              </a:ext>
            </a:extLst>
          </p:cNvPr>
          <p:cNvSpPr txBox="1"/>
          <p:nvPr/>
        </p:nvSpPr>
        <p:spPr>
          <a:xfrm>
            <a:off x="5027633" y="44823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16 Evaluation Metrics for Naïve Bayes</a:t>
            </a:r>
          </a:p>
        </p:txBody>
      </p:sp>
      <p:pic>
        <p:nvPicPr>
          <p:cNvPr id="6" name="Picture 5">
            <a:extLst>
              <a:ext uri="{FF2B5EF4-FFF2-40B4-BE49-F238E27FC236}">
                <a16:creationId xmlns:a16="http://schemas.microsoft.com/office/drawing/2014/main" id="{34B5FB7B-BE16-6453-D5E3-4BF85C4AC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927" y="1762301"/>
            <a:ext cx="6336123" cy="2720053"/>
          </a:xfrm>
          <a:prstGeom prst="rect">
            <a:avLst/>
          </a:prstGeom>
        </p:spPr>
      </p:pic>
    </p:spTree>
    <p:extLst>
      <p:ext uri="{BB962C8B-B14F-4D97-AF65-F5344CB8AC3E}">
        <p14:creationId xmlns:p14="http://schemas.microsoft.com/office/powerpoint/2010/main" val="169089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18492-BD73-EE11-520B-77691F1C4512}"/>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33F085F-C447-13A5-0477-3DAE84E7A30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1B3702A0-FD18-1864-77D9-97484B7B2B66}"/>
              </a:ext>
            </a:extLst>
          </p:cNvPr>
          <p:cNvSpPr txBox="1"/>
          <p:nvPr/>
        </p:nvSpPr>
        <p:spPr>
          <a:xfrm>
            <a:off x="1804197" y="11256"/>
            <a:ext cx="8327944"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K Nearest Neighbor</a:t>
            </a:r>
          </a:p>
        </p:txBody>
      </p:sp>
      <p:sp>
        <p:nvSpPr>
          <p:cNvPr id="9" name="TextBox 8">
            <a:extLst>
              <a:ext uri="{FF2B5EF4-FFF2-40B4-BE49-F238E27FC236}">
                <a16:creationId xmlns:a16="http://schemas.microsoft.com/office/drawing/2014/main" id="{916F82A7-689B-7802-C52A-4CB60B8F94FC}"/>
              </a:ext>
            </a:extLst>
          </p:cNvPr>
          <p:cNvSpPr txBox="1"/>
          <p:nvPr/>
        </p:nvSpPr>
        <p:spPr>
          <a:xfrm>
            <a:off x="2703058" y="5377662"/>
            <a:ext cx="194557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17 KNN Architecture</a:t>
            </a:r>
          </a:p>
        </p:txBody>
      </p:sp>
      <p:grpSp>
        <p:nvGrpSpPr>
          <p:cNvPr id="6" name="Group 2">
            <a:extLst>
              <a:ext uri="{FF2B5EF4-FFF2-40B4-BE49-F238E27FC236}">
                <a16:creationId xmlns:a16="http://schemas.microsoft.com/office/drawing/2014/main" id="{5C1FDD3A-4CF9-5B95-FEB9-394112EC6288}"/>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8A5862E3-7303-422A-B873-33D6F2D0543D}"/>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765C5D4D-9981-6E7B-1856-5D39C2579336}"/>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22EC722A-16D4-D49A-E49F-5AD93E0B3A2E}"/>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BE350C57-A61A-EEED-D048-E29C8D51B0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32759693-19AD-381A-6943-C73BF696ACED}"/>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3202F96B-4025-EDB5-59FB-94E967BB9E92}"/>
              </a:ext>
            </a:extLst>
          </p:cNvPr>
          <p:cNvSpPr txBox="1"/>
          <p:nvPr/>
        </p:nvSpPr>
        <p:spPr>
          <a:xfrm>
            <a:off x="7952860" y="1512153"/>
            <a:ext cx="3531217"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Instance-based: Classifies based on nearest data points.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4" name="Group 5">
            <a:extLst>
              <a:ext uri="{FF2B5EF4-FFF2-40B4-BE49-F238E27FC236}">
                <a16:creationId xmlns:a16="http://schemas.microsoft.com/office/drawing/2014/main" id="{B26EB8F3-7D7C-EBFA-1593-2DF7632E04A9}"/>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9F572E58-41B6-28F7-5D1F-150E34B618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3873EF6C-8EFF-8677-E768-008E06EB093A}"/>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1FCF03E5-3CE3-9C8C-C6D6-D95BBEC293F7}"/>
              </a:ext>
            </a:extLst>
          </p:cNvPr>
          <p:cNvSpPr txBox="1"/>
          <p:nvPr/>
        </p:nvSpPr>
        <p:spPr>
          <a:xfrm>
            <a:off x="7957039" y="2463475"/>
            <a:ext cx="3527038"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Non-parametric: No assumptions about data distribution.</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8" name="Group 5">
            <a:extLst>
              <a:ext uri="{FF2B5EF4-FFF2-40B4-BE49-F238E27FC236}">
                <a16:creationId xmlns:a16="http://schemas.microsoft.com/office/drawing/2014/main" id="{CBCCF855-3A8F-2FA4-E817-6411DD17C2C5}"/>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D3E05876-1298-7D4B-0584-DE5DCA42A1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E0258F10-C54D-B1F2-6B6E-BE6D450F3614}"/>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602476D7-4085-A66F-23B8-835B6255814B}"/>
              </a:ext>
            </a:extLst>
          </p:cNvPr>
          <p:cNvSpPr txBox="1"/>
          <p:nvPr/>
        </p:nvSpPr>
        <p:spPr>
          <a:xfrm>
            <a:off x="7952860" y="3445683"/>
            <a:ext cx="4072380"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Simple: Easy to understand and implement.</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A0F7E271-1988-1717-CED7-4B29932FFC63}"/>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CF14D111-F3C2-78D4-CBBF-F3C00F535C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8E3F8AA9-F41B-32CE-ADAE-5360CB953756}"/>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8C2299C7-B6E8-7B40-C5B8-D2D5401714B3}"/>
              </a:ext>
            </a:extLst>
          </p:cNvPr>
          <p:cNvSpPr txBox="1"/>
          <p:nvPr/>
        </p:nvSpPr>
        <p:spPr>
          <a:xfrm>
            <a:off x="7952860" y="4335246"/>
            <a:ext cx="3787277" cy="615553"/>
          </a:xfrm>
          <a:prstGeom prst="rect">
            <a:avLst/>
          </a:prstGeom>
        </p:spPr>
        <p:txBody>
          <a:bodyPr wrap="square" lIns="0" tIns="0" rIns="0" bIns="0" rtlCol="0" anchor="t">
            <a:spAutoFit/>
          </a:bodyPr>
          <a:lstStyle/>
          <a:p>
            <a:pPr fontAlgn="ctr"/>
            <a:r>
              <a:rPr lang="en-US" sz="2000" dirty="0">
                <a:solidFill>
                  <a:schemeClr val="bg1"/>
                </a:solidFill>
                <a:latin typeface="Times New Roman" panose="02020603050405020304" pitchFamily="18" charset="0"/>
                <a:cs typeface="Times New Roman" panose="02020603050405020304" pitchFamily="18" charset="0"/>
              </a:rPr>
              <a:t>Flexible: Works for both classification and regression tasks.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5" name="Picture 4">
            <a:extLst>
              <a:ext uri="{FF2B5EF4-FFF2-40B4-BE49-F238E27FC236}">
                <a16:creationId xmlns:a16="http://schemas.microsoft.com/office/drawing/2014/main" id="{B5656B01-9B38-4873-B175-5518016EB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197" y="907091"/>
            <a:ext cx="3607063" cy="4447297"/>
          </a:xfrm>
          <a:prstGeom prst="rect">
            <a:avLst/>
          </a:prstGeom>
        </p:spPr>
      </p:pic>
      <p:sp>
        <p:nvSpPr>
          <p:cNvPr id="2" name="TextBox 1">
            <a:extLst>
              <a:ext uri="{FF2B5EF4-FFF2-40B4-BE49-F238E27FC236}">
                <a16:creationId xmlns:a16="http://schemas.microsoft.com/office/drawing/2014/main" id="{DA6803D7-4786-F12F-7D3D-E306D244AF83}"/>
              </a:ext>
            </a:extLst>
          </p:cNvPr>
          <p:cNvSpPr txBox="1"/>
          <p:nvPr/>
        </p:nvSpPr>
        <p:spPr>
          <a:xfrm>
            <a:off x="4064000" y="55811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Times New Roman" panose="02020603050405020304" pitchFamily="18" charset="0"/>
                <a:ea typeface="Squada One"/>
                <a:cs typeface="Times New Roman" panose="02020603050405020304" pitchFamily="18" charset="0"/>
                <a:sym typeface="Squada One"/>
              </a:rPr>
              <a:t>[17]</a:t>
            </a:r>
          </a:p>
        </p:txBody>
      </p:sp>
    </p:spTree>
    <p:extLst>
      <p:ext uri="{BB962C8B-B14F-4D97-AF65-F5344CB8AC3E}">
        <p14:creationId xmlns:p14="http://schemas.microsoft.com/office/powerpoint/2010/main" val="257683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DE7BA-9331-ECA2-AC1A-A3331652DD2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06B69AFE-C453-CE19-25B6-0FC35DE117A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553FCE9A-2B07-18C1-4191-E354332F5B70}"/>
              </a:ext>
            </a:extLst>
          </p:cNvPr>
          <p:cNvSpPr txBox="1"/>
          <p:nvPr/>
        </p:nvSpPr>
        <p:spPr>
          <a:xfrm>
            <a:off x="3723946" y="-100646"/>
            <a:ext cx="4830119"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K Nearest Neighbor</a:t>
            </a:r>
          </a:p>
        </p:txBody>
      </p:sp>
      <p:sp>
        <p:nvSpPr>
          <p:cNvPr id="10" name="TextBox 9">
            <a:extLst>
              <a:ext uri="{FF2B5EF4-FFF2-40B4-BE49-F238E27FC236}">
                <a16:creationId xmlns:a16="http://schemas.microsoft.com/office/drawing/2014/main" id="{5994C8EE-9950-A237-FEFD-73257BD06A1C}"/>
              </a:ext>
            </a:extLst>
          </p:cNvPr>
          <p:cNvSpPr txBox="1"/>
          <p:nvPr/>
        </p:nvSpPr>
        <p:spPr>
          <a:xfrm>
            <a:off x="2484449" y="5357963"/>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18 Average Distance to Neighbors for KNN</a:t>
            </a:r>
          </a:p>
        </p:txBody>
      </p:sp>
      <p:sp>
        <p:nvSpPr>
          <p:cNvPr id="13" name="TextBox 12">
            <a:extLst>
              <a:ext uri="{FF2B5EF4-FFF2-40B4-BE49-F238E27FC236}">
                <a16:creationId xmlns:a16="http://schemas.microsoft.com/office/drawing/2014/main" id="{E3161D1D-CC69-6843-8950-C8A3125CB8E8}"/>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19 Fitness Function for KNN</a:t>
            </a:r>
          </a:p>
        </p:txBody>
      </p:sp>
      <p:pic>
        <p:nvPicPr>
          <p:cNvPr id="5" name="Picture 4">
            <a:extLst>
              <a:ext uri="{FF2B5EF4-FFF2-40B4-BE49-F238E27FC236}">
                <a16:creationId xmlns:a16="http://schemas.microsoft.com/office/drawing/2014/main" id="{A8DD21C8-CD30-648A-A429-9B007E93A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61" y="1034349"/>
            <a:ext cx="5391355" cy="4043516"/>
          </a:xfrm>
          <a:prstGeom prst="rect">
            <a:avLst/>
          </a:prstGeom>
        </p:spPr>
      </p:pic>
      <p:pic>
        <p:nvPicPr>
          <p:cNvPr id="7" name="Picture 6">
            <a:extLst>
              <a:ext uri="{FF2B5EF4-FFF2-40B4-BE49-F238E27FC236}">
                <a16:creationId xmlns:a16="http://schemas.microsoft.com/office/drawing/2014/main" id="{CD3B69EA-D6D8-17CB-6CCA-A7C1EB9BF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798" y="1305228"/>
            <a:ext cx="5836263" cy="3501758"/>
          </a:xfrm>
          <a:prstGeom prst="rect">
            <a:avLst/>
          </a:prstGeom>
        </p:spPr>
      </p:pic>
    </p:spTree>
    <p:extLst>
      <p:ext uri="{BB962C8B-B14F-4D97-AF65-F5344CB8AC3E}">
        <p14:creationId xmlns:p14="http://schemas.microsoft.com/office/powerpoint/2010/main" val="34945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6BF1-3A44-5470-AA77-F66E4E9CC862}"/>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9F4E5EB-0F5A-5419-2006-A86390C6B9A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328F6475-D3CD-4222-A481-897AE43555A8}"/>
              </a:ext>
            </a:extLst>
          </p:cNvPr>
          <p:cNvSpPr txBox="1"/>
          <p:nvPr/>
        </p:nvSpPr>
        <p:spPr>
          <a:xfrm>
            <a:off x="3723946" y="-100646"/>
            <a:ext cx="4830119"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K Nearest Neighbor</a:t>
            </a:r>
          </a:p>
        </p:txBody>
      </p:sp>
      <p:sp>
        <p:nvSpPr>
          <p:cNvPr id="10" name="TextBox 9">
            <a:extLst>
              <a:ext uri="{FF2B5EF4-FFF2-40B4-BE49-F238E27FC236}">
                <a16:creationId xmlns:a16="http://schemas.microsoft.com/office/drawing/2014/main" id="{F5F149DA-B5D0-BE70-560F-54819D6CB020}"/>
              </a:ext>
            </a:extLst>
          </p:cNvPr>
          <p:cNvSpPr txBox="1"/>
          <p:nvPr/>
        </p:nvSpPr>
        <p:spPr>
          <a:xfrm>
            <a:off x="2464783" y="5357963"/>
            <a:ext cx="220553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20 Training Regression for KNN</a:t>
            </a:r>
          </a:p>
        </p:txBody>
      </p:sp>
      <p:sp>
        <p:nvSpPr>
          <p:cNvPr id="13" name="TextBox 12">
            <a:extLst>
              <a:ext uri="{FF2B5EF4-FFF2-40B4-BE49-F238E27FC236}">
                <a16:creationId xmlns:a16="http://schemas.microsoft.com/office/drawing/2014/main" id="{88A8AD7C-864C-8D32-F38E-85D5F1471A09}"/>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21 Testing Regression for KNN</a:t>
            </a:r>
          </a:p>
        </p:txBody>
      </p:sp>
      <p:pic>
        <p:nvPicPr>
          <p:cNvPr id="6" name="Picture 5">
            <a:extLst>
              <a:ext uri="{FF2B5EF4-FFF2-40B4-BE49-F238E27FC236}">
                <a16:creationId xmlns:a16="http://schemas.microsoft.com/office/drawing/2014/main" id="{B97F32B6-4480-01E1-BC2F-AE39B4B54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187" y="755954"/>
            <a:ext cx="5918554" cy="4438916"/>
          </a:xfrm>
          <a:prstGeom prst="rect">
            <a:avLst/>
          </a:prstGeom>
        </p:spPr>
      </p:pic>
      <p:pic>
        <p:nvPicPr>
          <p:cNvPr id="9" name="Picture 8">
            <a:extLst>
              <a:ext uri="{FF2B5EF4-FFF2-40B4-BE49-F238E27FC236}">
                <a16:creationId xmlns:a16="http://schemas.microsoft.com/office/drawing/2014/main" id="{0F5DBA90-EA81-5622-DEB8-4B1AB18BF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68" y="724132"/>
            <a:ext cx="5989132" cy="4491849"/>
          </a:xfrm>
          <a:prstGeom prst="rect">
            <a:avLst/>
          </a:prstGeom>
        </p:spPr>
      </p:pic>
    </p:spTree>
    <p:extLst>
      <p:ext uri="{BB962C8B-B14F-4D97-AF65-F5344CB8AC3E}">
        <p14:creationId xmlns:p14="http://schemas.microsoft.com/office/powerpoint/2010/main" val="383855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210A4-525A-B55A-D7C8-2456FCBDB5A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1084418-681A-1BDE-64ED-61120DFF1E6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CFB37542-DB6C-ED18-75E0-A0FD3AE9BE5C}"/>
              </a:ext>
            </a:extLst>
          </p:cNvPr>
          <p:cNvSpPr txBox="1"/>
          <p:nvPr/>
        </p:nvSpPr>
        <p:spPr>
          <a:xfrm>
            <a:off x="619432" y="95998"/>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K Nearest Neighbor: Evaluation Metrics</a:t>
            </a:r>
          </a:p>
        </p:txBody>
      </p:sp>
      <p:sp>
        <p:nvSpPr>
          <p:cNvPr id="10" name="TextBox 9">
            <a:extLst>
              <a:ext uri="{FF2B5EF4-FFF2-40B4-BE49-F238E27FC236}">
                <a16:creationId xmlns:a16="http://schemas.microsoft.com/office/drawing/2014/main" id="{DBE8C07A-5E13-50BB-FFBF-9368D14DBFD2}"/>
              </a:ext>
            </a:extLst>
          </p:cNvPr>
          <p:cNvSpPr txBox="1"/>
          <p:nvPr/>
        </p:nvSpPr>
        <p:spPr>
          <a:xfrm>
            <a:off x="5027633" y="44823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22 Evaluation Metrics for KNN</a:t>
            </a:r>
          </a:p>
        </p:txBody>
      </p:sp>
      <p:pic>
        <p:nvPicPr>
          <p:cNvPr id="8" name="Picture 7">
            <a:extLst>
              <a:ext uri="{FF2B5EF4-FFF2-40B4-BE49-F238E27FC236}">
                <a16:creationId xmlns:a16="http://schemas.microsoft.com/office/drawing/2014/main" id="{1ED8DED9-A186-E3C1-9953-53CDD93A1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155" y="1985729"/>
            <a:ext cx="5815668" cy="2496625"/>
          </a:xfrm>
          <a:prstGeom prst="rect">
            <a:avLst/>
          </a:prstGeom>
        </p:spPr>
      </p:pic>
    </p:spTree>
    <p:extLst>
      <p:ext uri="{BB962C8B-B14F-4D97-AF65-F5344CB8AC3E}">
        <p14:creationId xmlns:p14="http://schemas.microsoft.com/office/powerpoint/2010/main" val="1053718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5707-8EC3-0F1B-830F-1999D18E8B0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8F1B6BF-39EC-A073-2F59-CC0B3B1FEB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50FE4C8E-3104-BC8A-9B42-EDDEB09EA21C}"/>
              </a:ext>
            </a:extLst>
          </p:cNvPr>
          <p:cNvSpPr txBox="1"/>
          <p:nvPr/>
        </p:nvSpPr>
        <p:spPr>
          <a:xfrm>
            <a:off x="3450059" y="-125352"/>
            <a:ext cx="5901835"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Support Vector Machine</a:t>
            </a:r>
          </a:p>
        </p:txBody>
      </p:sp>
      <p:grpSp>
        <p:nvGrpSpPr>
          <p:cNvPr id="6" name="Group 2">
            <a:extLst>
              <a:ext uri="{FF2B5EF4-FFF2-40B4-BE49-F238E27FC236}">
                <a16:creationId xmlns:a16="http://schemas.microsoft.com/office/drawing/2014/main" id="{9F5014AC-46B6-CA35-5A64-CB0341300BFC}"/>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F1653ED3-6750-F462-C907-4009D7AF7BC0}"/>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92A15B7D-9B25-ED70-83B7-E6C4C00C8AB9}"/>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6793C749-3877-6EF3-5F3B-D3F391F0EF0A}"/>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23 SVM Architecture</a:t>
            </a:r>
          </a:p>
        </p:txBody>
      </p:sp>
      <p:grpSp>
        <p:nvGrpSpPr>
          <p:cNvPr id="18" name="Group 5">
            <a:extLst>
              <a:ext uri="{FF2B5EF4-FFF2-40B4-BE49-F238E27FC236}">
                <a16:creationId xmlns:a16="http://schemas.microsoft.com/office/drawing/2014/main" id="{45F6D99B-C67C-7D2F-0FFE-50FEE2CBE458}"/>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27C11BB4-A439-C915-5126-F8C2DD9CFE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6F3CE59D-7802-D2B2-89FE-CCEF3CDE2782}"/>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69D4A6DA-62BD-2C44-11E0-914A46E97799}"/>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Margin Maximization: SVM finds the optimal hyperplane that maximizes the margin between classes.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1B4692E4-3A20-17BD-9502-B8B9D24AABEF}"/>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070B3921-C7C3-625B-0E4E-7F6EDA85DB7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4C97B432-3598-1E25-5042-BE6D072E8FFC}"/>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D31CC268-108B-D503-8290-46293A5A4C3A}"/>
              </a:ext>
            </a:extLst>
          </p:cNvPr>
          <p:cNvSpPr txBox="1"/>
          <p:nvPr/>
        </p:nvSpPr>
        <p:spPr>
          <a:xfrm>
            <a:off x="2269796" y="4876022"/>
            <a:ext cx="9322436" cy="307777"/>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Effective for High Dimensions: Works well in high-dimensional spaces.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6146" name="Picture 2" descr="General architecture of a support vector maching (SVM) model according to [55].">
            <a:extLst>
              <a:ext uri="{FF2B5EF4-FFF2-40B4-BE49-F238E27FC236}">
                <a16:creationId xmlns:a16="http://schemas.microsoft.com/office/drawing/2014/main" id="{EB082AF7-ACD4-20F4-E0ED-6B63ED11A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36" y="827228"/>
            <a:ext cx="8272823" cy="29506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B10C55-D8CB-5D03-C658-5C050042DD0E}"/>
              </a:ext>
            </a:extLst>
          </p:cNvPr>
          <p:cNvSpPr txBox="1"/>
          <p:nvPr/>
        </p:nvSpPr>
        <p:spPr>
          <a:xfrm>
            <a:off x="1007872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[18]</a:t>
            </a:r>
          </a:p>
        </p:txBody>
      </p:sp>
    </p:spTree>
    <p:extLst>
      <p:ext uri="{BB962C8B-B14F-4D97-AF65-F5344CB8AC3E}">
        <p14:creationId xmlns:p14="http://schemas.microsoft.com/office/powerpoint/2010/main" val="39452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CE6A-D0FE-F151-FE5F-CFFF70F9888D}"/>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A8BC65-560B-B69E-7FBA-732149E6678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FD25F934-2644-D7E9-1638-7A2C565022F9}"/>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Contents</a:t>
            </a:r>
          </a:p>
        </p:txBody>
      </p:sp>
      <p:sp>
        <p:nvSpPr>
          <p:cNvPr id="3" name="TextBox 2">
            <a:extLst>
              <a:ext uri="{FF2B5EF4-FFF2-40B4-BE49-F238E27FC236}">
                <a16:creationId xmlns:a16="http://schemas.microsoft.com/office/drawing/2014/main" id="{1F06EE9C-F210-7944-951B-286B2CBEB090}"/>
              </a:ext>
            </a:extLst>
          </p:cNvPr>
          <p:cNvSpPr txBox="1"/>
          <p:nvPr/>
        </p:nvSpPr>
        <p:spPr>
          <a:xfrm>
            <a:off x="668594" y="900710"/>
            <a:ext cx="11248103" cy="3816429"/>
          </a:xfrm>
          <a:prstGeom prst="rect">
            <a:avLst/>
          </a:prstGeom>
          <a:noFill/>
        </p:spPr>
        <p:txBody>
          <a:bodyPr wrap="square">
            <a:sp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Deep Learning</a:t>
            </a:r>
            <a:endParaRPr lang="en-IN" sz="2200" dirty="0">
              <a:latin typeface="Times New Roman" panose="02020603050405020304" pitchFamily="18" charset="0"/>
              <a:cs typeface="Times New Roman" panose="02020603050405020304" pitchFamily="18" charset="0"/>
            </a:endParaRP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Convolution Neural Network</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Region Based Convolution Neural Network</a:t>
            </a:r>
          </a:p>
          <a:p>
            <a:pPr marL="800100" lvl="1" indent="-342900" algn="just">
              <a:buFont typeface="Courier New" panose="02070309020205020404" pitchFamily="49" charset="0"/>
              <a:buChar char="o"/>
            </a:pPr>
            <a:r>
              <a:rPr lang="en-IN" sz="2200" dirty="0" err="1">
                <a:latin typeface="Times New Roman" panose="02020603050405020304" pitchFamily="18" charset="0"/>
                <a:cs typeface="Times New Roman" panose="02020603050405020304" pitchFamily="18" charset="0"/>
              </a:rPr>
              <a:t>MobileNet</a:t>
            </a:r>
            <a:endParaRPr lang="en-IN" sz="2200" dirty="0">
              <a:latin typeface="Times New Roman" panose="02020603050405020304" pitchFamily="18" charset="0"/>
              <a:cs typeface="Times New Roman" panose="02020603050405020304" pitchFamily="18" charset="0"/>
            </a:endParaRP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VGG19</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ResNet50</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Evaluation Metrics</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All Machine Learning Techniques</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All Deep Learning Techniques</a:t>
            </a:r>
          </a:p>
          <a:p>
            <a:pPr marL="800100" lvl="1" indent="-342900" algn="just">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All Machine Learning and Deep Learning Techniques</a:t>
            </a:r>
          </a:p>
          <a:p>
            <a:pPr marL="342900" indent="-3429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632666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E0202-29B7-5EC7-A14A-BCB77CEBFF30}"/>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FAD8D9CA-B322-14A4-790F-B346DCC76C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09D136A-CC57-A564-4818-A8E9319E7E36}"/>
              </a:ext>
            </a:extLst>
          </p:cNvPr>
          <p:cNvSpPr txBox="1"/>
          <p:nvPr/>
        </p:nvSpPr>
        <p:spPr>
          <a:xfrm>
            <a:off x="3126658" y="-100646"/>
            <a:ext cx="6096000"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Support Vector Machine</a:t>
            </a:r>
          </a:p>
        </p:txBody>
      </p:sp>
      <p:sp>
        <p:nvSpPr>
          <p:cNvPr id="13" name="TextBox 12">
            <a:extLst>
              <a:ext uri="{FF2B5EF4-FFF2-40B4-BE49-F238E27FC236}">
                <a16:creationId xmlns:a16="http://schemas.microsoft.com/office/drawing/2014/main" id="{62D9DB79-5A4D-4FAB-5F1E-01C4A10F88D5}"/>
              </a:ext>
            </a:extLst>
          </p:cNvPr>
          <p:cNvSpPr txBox="1"/>
          <p:nvPr/>
        </p:nvSpPr>
        <p:spPr>
          <a:xfrm>
            <a:off x="5151472" y="5536404"/>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24 Fitness Function for SVM</a:t>
            </a:r>
          </a:p>
        </p:txBody>
      </p:sp>
      <p:pic>
        <p:nvPicPr>
          <p:cNvPr id="6" name="Picture 5">
            <a:extLst>
              <a:ext uri="{FF2B5EF4-FFF2-40B4-BE49-F238E27FC236}">
                <a16:creationId xmlns:a16="http://schemas.microsoft.com/office/drawing/2014/main" id="{03D5D24B-ABE0-79D6-B20C-521CE7C61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068" y="724132"/>
            <a:ext cx="6495844" cy="4871883"/>
          </a:xfrm>
          <a:prstGeom prst="rect">
            <a:avLst/>
          </a:prstGeom>
        </p:spPr>
      </p:pic>
    </p:spTree>
    <p:extLst>
      <p:ext uri="{BB962C8B-B14F-4D97-AF65-F5344CB8AC3E}">
        <p14:creationId xmlns:p14="http://schemas.microsoft.com/office/powerpoint/2010/main" val="3379620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35E4-FAE1-CD52-84E7-3AC3678EAAD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212A015D-FB8F-1585-66C2-01E478152D5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87EE503-AA8C-329A-2FD9-3EFD96BC384B}"/>
              </a:ext>
            </a:extLst>
          </p:cNvPr>
          <p:cNvSpPr txBox="1"/>
          <p:nvPr/>
        </p:nvSpPr>
        <p:spPr>
          <a:xfrm>
            <a:off x="3086042" y="-100646"/>
            <a:ext cx="5989131"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Support Vector Machine</a:t>
            </a:r>
          </a:p>
        </p:txBody>
      </p:sp>
      <p:sp>
        <p:nvSpPr>
          <p:cNvPr id="10" name="TextBox 9">
            <a:extLst>
              <a:ext uri="{FF2B5EF4-FFF2-40B4-BE49-F238E27FC236}">
                <a16:creationId xmlns:a16="http://schemas.microsoft.com/office/drawing/2014/main" id="{F69BB378-6CFF-A3DE-6E1A-B2EA95E63C7F}"/>
              </a:ext>
            </a:extLst>
          </p:cNvPr>
          <p:cNvSpPr txBox="1"/>
          <p:nvPr/>
        </p:nvSpPr>
        <p:spPr>
          <a:xfrm>
            <a:off x="2464783" y="5357963"/>
            <a:ext cx="220553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25 Training Regression for SVM</a:t>
            </a:r>
          </a:p>
        </p:txBody>
      </p:sp>
      <p:sp>
        <p:nvSpPr>
          <p:cNvPr id="13" name="TextBox 12">
            <a:extLst>
              <a:ext uri="{FF2B5EF4-FFF2-40B4-BE49-F238E27FC236}">
                <a16:creationId xmlns:a16="http://schemas.microsoft.com/office/drawing/2014/main" id="{165AD2B2-8E01-3018-F5D5-F62BE905779E}"/>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26 Testing Regression for SVM</a:t>
            </a:r>
          </a:p>
        </p:txBody>
      </p:sp>
      <p:pic>
        <p:nvPicPr>
          <p:cNvPr id="5" name="Picture 4">
            <a:extLst>
              <a:ext uri="{FF2B5EF4-FFF2-40B4-BE49-F238E27FC236}">
                <a16:creationId xmlns:a16="http://schemas.microsoft.com/office/drawing/2014/main" id="{56F6E038-FE1A-A877-440E-DF254C28C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164" y="767554"/>
            <a:ext cx="5976341" cy="4482256"/>
          </a:xfrm>
          <a:prstGeom prst="rect">
            <a:avLst/>
          </a:prstGeom>
        </p:spPr>
      </p:pic>
      <p:pic>
        <p:nvPicPr>
          <p:cNvPr id="8" name="Picture 7">
            <a:extLst>
              <a:ext uri="{FF2B5EF4-FFF2-40B4-BE49-F238E27FC236}">
                <a16:creationId xmlns:a16="http://schemas.microsoft.com/office/drawing/2014/main" id="{8A59FE0D-3C1E-6C8E-03F6-C573785DA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774" y="878373"/>
            <a:ext cx="5830528" cy="4372896"/>
          </a:xfrm>
          <a:prstGeom prst="rect">
            <a:avLst/>
          </a:prstGeom>
        </p:spPr>
      </p:pic>
    </p:spTree>
    <p:extLst>
      <p:ext uri="{BB962C8B-B14F-4D97-AF65-F5344CB8AC3E}">
        <p14:creationId xmlns:p14="http://schemas.microsoft.com/office/powerpoint/2010/main" val="342243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A6788-738A-9A4D-E899-81E9292BDF3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47EE35D-2B95-D772-BBC9-08FFEC2E63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FC19CA9-94B8-D43A-B827-531A75CBD824}"/>
              </a:ext>
            </a:extLst>
          </p:cNvPr>
          <p:cNvSpPr txBox="1"/>
          <p:nvPr/>
        </p:nvSpPr>
        <p:spPr>
          <a:xfrm>
            <a:off x="619432" y="95998"/>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Support Vector Machine: Evaluation Metrics</a:t>
            </a:r>
          </a:p>
        </p:txBody>
      </p:sp>
      <p:sp>
        <p:nvSpPr>
          <p:cNvPr id="10" name="TextBox 9">
            <a:extLst>
              <a:ext uri="{FF2B5EF4-FFF2-40B4-BE49-F238E27FC236}">
                <a16:creationId xmlns:a16="http://schemas.microsoft.com/office/drawing/2014/main" id="{82408E6A-F4A9-90D9-160C-A366B8EA17F0}"/>
              </a:ext>
            </a:extLst>
          </p:cNvPr>
          <p:cNvSpPr txBox="1"/>
          <p:nvPr/>
        </p:nvSpPr>
        <p:spPr>
          <a:xfrm>
            <a:off x="5027633" y="44823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27 Evaluation Metrics for SVM</a:t>
            </a:r>
          </a:p>
        </p:txBody>
      </p:sp>
      <p:pic>
        <p:nvPicPr>
          <p:cNvPr id="5" name="Picture 4">
            <a:extLst>
              <a:ext uri="{FF2B5EF4-FFF2-40B4-BE49-F238E27FC236}">
                <a16:creationId xmlns:a16="http://schemas.microsoft.com/office/drawing/2014/main" id="{6363D531-D15A-5900-43DF-989CF6899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292" y="1767901"/>
            <a:ext cx="6291416" cy="2700860"/>
          </a:xfrm>
          <a:prstGeom prst="rect">
            <a:avLst/>
          </a:prstGeom>
        </p:spPr>
      </p:pic>
    </p:spTree>
    <p:extLst>
      <p:ext uri="{BB962C8B-B14F-4D97-AF65-F5344CB8AC3E}">
        <p14:creationId xmlns:p14="http://schemas.microsoft.com/office/powerpoint/2010/main" val="2089846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BB038-49A3-5EB8-32F8-2FD2476DA7B4}"/>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756EE3E-89F9-97A3-A199-C1320FDD6FE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9B32DBFA-E006-F11D-5BFC-7FDA5D910813}"/>
              </a:ext>
            </a:extLst>
          </p:cNvPr>
          <p:cNvSpPr txBox="1"/>
          <p:nvPr/>
        </p:nvSpPr>
        <p:spPr>
          <a:xfrm>
            <a:off x="1804197" y="11256"/>
            <a:ext cx="8327944"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Decision Tree</a:t>
            </a:r>
          </a:p>
        </p:txBody>
      </p:sp>
      <p:sp>
        <p:nvSpPr>
          <p:cNvPr id="9" name="TextBox 8">
            <a:extLst>
              <a:ext uri="{FF2B5EF4-FFF2-40B4-BE49-F238E27FC236}">
                <a16:creationId xmlns:a16="http://schemas.microsoft.com/office/drawing/2014/main" id="{8A499BF6-A905-B166-4CEB-A1FF553DD9E0}"/>
              </a:ext>
            </a:extLst>
          </p:cNvPr>
          <p:cNvSpPr txBox="1"/>
          <p:nvPr/>
        </p:nvSpPr>
        <p:spPr>
          <a:xfrm>
            <a:off x="2703058" y="5377662"/>
            <a:ext cx="194557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28 DT Architecture</a:t>
            </a:r>
          </a:p>
        </p:txBody>
      </p:sp>
      <p:grpSp>
        <p:nvGrpSpPr>
          <p:cNvPr id="6" name="Group 2">
            <a:extLst>
              <a:ext uri="{FF2B5EF4-FFF2-40B4-BE49-F238E27FC236}">
                <a16:creationId xmlns:a16="http://schemas.microsoft.com/office/drawing/2014/main" id="{97FC9FD9-E5FA-5B66-358C-630A0AE39E8C}"/>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CC6CB940-DCAE-C9E3-C585-928BDBDC2F73}"/>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EDDD3937-EBE2-651D-D226-CE2BC18599DF}"/>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B1378145-5AAC-0601-1C21-32B5EB3A70AD}"/>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0F415A68-AEBC-70AE-8188-E7B9611DA5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70792BFD-DE65-839B-E808-D63170E1CE8D}"/>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B7B29D79-B4AC-9D56-4F31-DB08743903C7}"/>
              </a:ext>
            </a:extLst>
          </p:cNvPr>
          <p:cNvSpPr txBox="1"/>
          <p:nvPr/>
        </p:nvSpPr>
        <p:spPr>
          <a:xfrm>
            <a:off x="7952860" y="1512153"/>
            <a:ext cx="3531217"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Tree Structure: Splits data based on feature values.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4" name="Group 5">
            <a:extLst>
              <a:ext uri="{FF2B5EF4-FFF2-40B4-BE49-F238E27FC236}">
                <a16:creationId xmlns:a16="http://schemas.microsoft.com/office/drawing/2014/main" id="{D41DE38A-EF8A-ED1E-3DB6-12020A60B6EA}"/>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2E7DDC0F-79EE-3346-AEAB-7D47B0EC748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DC8DF607-8088-3FED-096C-9E9EDC077DD4}"/>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E4AEE73C-5037-0BD5-3E24-6A710DB7A132}"/>
              </a:ext>
            </a:extLst>
          </p:cNvPr>
          <p:cNvSpPr txBox="1"/>
          <p:nvPr/>
        </p:nvSpPr>
        <p:spPr>
          <a:xfrm>
            <a:off x="7957039" y="2463475"/>
            <a:ext cx="3527038"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Interpretable: Easy to understand and visualize.</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8" name="Group 5">
            <a:extLst>
              <a:ext uri="{FF2B5EF4-FFF2-40B4-BE49-F238E27FC236}">
                <a16:creationId xmlns:a16="http://schemas.microsoft.com/office/drawing/2014/main" id="{60D8DB1F-F0E8-8E9A-5ED1-E2CE35BF7908}"/>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583AB60E-C634-3450-DB63-4868A99208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2E87F06F-B6C7-C5D4-A244-00E41E5406B9}"/>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E770DB6D-059D-7261-F7DF-967CB2285021}"/>
              </a:ext>
            </a:extLst>
          </p:cNvPr>
          <p:cNvSpPr txBox="1"/>
          <p:nvPr/>
        </p:nvSpPr>
        <p:spPr>
          <a:xfrm>
            <a:off x="7952860" y="3445683"/>
            <a:ext cx="3787277"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Handles Both Data Types: Works with numerical and categorical data.</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5FE0EAF7-60FD-8E08-1527-79CF91B208AF}"/>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64F98A70-2B61-96EB-FDCD-F7EB98F3CA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D8A2030A-5913-EA11-C677-8FCF28FC4E3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56A1E25D-7CE1-745A-A0DA-72A8E19D4B93}"/>
              </a:ext>
            </a:extLst>
          </p:cNvPr>
          <p:cNvSpPr txBox="1"/>
          <p:nvPr/>
        </p:nvSpPr>
        <p:spPr>
          <a:xfrm>
            <a:off x="7952860" y="4335246"/>
            <a:ext cx="3787277" cy="615553"/>
          </a:xfrm>
          <a:prstGeom prst="rect">
            <a:avLst/>
          </a:prstGeom>
        </p:spPr>
        <p:txBody>
          <a:bodyPr wrap="square" lIns="0" tIns="0" rIns="0" bIns="0" rtlCol="0" anchor="t">
            <a:spAutoFit/>
          </a:bodyPr>
          <a:lstStyle/>
          <a:p>
            <a:pPr fontAlgn="ctr"/>
            <a:r>
              <a:rPr lang="en-US" sz="2000" dirty="0">
                <a:solidFill>
                  <a:schemeClr val="bg1"/>
                </a:solidFill>
                <a:latin typeface="Times New Roman" panose="02020603050405020304" pitchFamily="18" charset="0"/>
                <a:cs typeface="Times New Roman" panose="02020603050405020304" pitchFamily="18" charset="0"/>
              </a:rPr>
              <a:t>Overfitting Risk: Prone to overfitting, but can be controlled.</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7170" name="Picture 2" descr="Architecture of Decision Trees.">
            <a:extLst>
              <a:ext uri="{FF2B5EF4-FFF2-40B4-BE49-F238E27FC236}">
                <a16:creationId xmlns:a16="http://schemas.microsoft.com/office/drawing/2014/main" id="{DA6599D1-9284-BE8C-BC0A-470E2387F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91" y="1349973"/>
            <a:ext cx="6034354" cy="40562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3F9D00-A111-1C31-2E6C-E981D59233F8}"/>
              </a:ext>
            </a:extLst>
          </p:cNvPr>
          <p:cNvSpPr txBox="1"/>
          <p:nvPr/>
        </p:nvSpPr>
        <p:spPr>
          <a:xfrm>
            <a:off x="4450080" y="53779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Times New Roman" panose="02020603050405020304" pitchFamily="18" charset="0"/>
                <a:ea typeface="Squada One"/>
                <a:cs typeface="Times New Roman" panose="02020603050405020304" pitchFamily="18" charset="0"/>
                <a:sym typeface="Squada One"/>
              </a:rPr>
              <a:t>[19]</a:t>
            </a:r>
          </a:p>
        </p:txBody>
      </p:sp>
    </p:spTree>
    <p:extLst>
      <p:ext uri="{BB962C8B-B14F-4D97-AF65-F5344CB8AC3E}">
        <p14:creationId xmlns:p14="http://schemas.microsoft.com/office/powerpoint/2010/main" val="214457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61E56-BFF1-066A-8D9F-30663413200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00E52F5-28A3-9F3C-AAEF-3E5FCEB2B0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A5E69FE0-98F3-B9DC-5D7B-B95CFE94CB04}"/>
              </a:ext>
            </a:extLst>
          </p:cNvPr>
          <p:cNvSpPr txBox="1"/>
          <p:nvPr/>
        </p:nvSpPr>
        <p:spPr>
          <a:xfrm>
            <a:off x="3086042" y="-100646"/>
            <a:ext cx="598913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Decision Tree</a:t>
            </a:r>
          </a:p>
        </p:txBody>
      </p:sp>
      <p:sp>
        <p:nvSpPr>
          <p:cNvPr id="10" name="TextBox 9">
            <a:extLst>
              <a:ext uri="{FF2B5EF4-FFF2-40B4-BE49-F238E27FC236}">
                <a16:creationId xmlns:a16="http://schemas.microsoft.com/office/drawing/2014/main" id="{682CFCE6-AF45-5E76-D0C3-6FF9A1C143C0}"/>
              </a:ext>
            </a:extLst>
          </p:cNvPr>
          <p:cNvSpPr txBox="1"/>
          <p:nvPr/>
        </p:nvSpPr>
        <p:spPr>
          <a:xfrm>
            <a:off x="2464783" y="5357963"/>
            <a:ext cx="220553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29 Training Regression for DT</a:t>
            </a:r>
          </a:p>
        </p:txBody>
      </p:sp>
      <p:sp>
        <p:nvSpPr>
          <p:cNvPr id="13" name="TextBox 12">
            <a:extLst>
              <a:ext uri="{FF2B5EF4-FFF2-40B4-BE49-F238E27FC236}">
                <a16:creationId xmlns:a16="http://schemas.microsoft.com/office/drawing/2014/main" id="{11358936-F3B0-9B87-4CC8-854AD313E5F8}"/>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30 Testing Regression for DT</a:t>
            </a:r>
          </a:p>
        </p:txBody>
      </p:sp>
      <p:pic>
        <p:nvPicPr>
          <p:cNvPr id="6" name="Picture 5">
            <a:extLst>
              <a:ext uri="{FF2B5EF4-FFF2-40B4-BE49-F238E27FC236}">
                <a16:creationId xmlns:a16="http://schemas.microsoft.com/office/drawing/2014/main" id="{B0960241-6212-7E01-797D-A9D7E40ED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378" y="824778"/>
            <a:ext cx="5852172" cy="4389129"/>
          </a:xfrm>
          <a:prstGeom prst="rect">
            <a:avLst/>
          </a:prstGeom>
        </p:spPr>
      </p:pic>
      <p:pic>
        <p:nvPicPr>
          <p:cNvPr id="9" name="Picture 8">
            <a:extLst>
              <a:ext uri="{FF2B5EF4-FFF2-40B4-BE49-F238E27FC236}">
                <a16:creationId xmlns:a16="http://schemas.microsoft.com/office/drawing/2014/main" id="{3976B5B6-BFB4-0A2A-037B-22B83D915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09" y="824777"/>
            <a:ext cx="5852172" cy="4389129"/>
          </a:xfrm>
          <a:prstGeom prst="rect">
            <a:avLst/>
          </a:prstGeom>
        </p:spPr>
      </p:pic>
    </p:spTree>
    <p:extLst>
      <p:ext uri="{BB962C8B-B14F-4D97-AF65-F5344CB8AC3E}">
        <p14:creationId xmlns:p14="http://schemas.microsoft.com/office/powerpoint/2010/main" val="1182033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1527-C07F-51A5-19B6-B9FD3478E5B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B0A2D8C-2780-7CDA-77E1-48FB69E1DCD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FB964CE5-A1DA-6357-343F-A178F21556D9}"/>
              </a:ext>
            </a:extLst>
          </p:cNvPr>
          <p:cNvSpPr txBox="1"/>
          <p:nvPr/>
        </p:nvSpPr>
        <p:spPr>
          <a:xfrm>
            <a:off x="619432" y="95998"/>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Decision Tree: Evaluation Metrics</a:t>
            </a:r>
          </a:p>
        </p:txBody>
      </p:sp>
      <p:sp>
        <p:nvSpPr>
          <p:cNvPr id="10" name="TextBox 9">
            <a:extLst>
              <a:ext uri="{FF2B5EF4-FFF2-40B4-BE49-F238E27FC236}">
                <a16:creationId xmlns:a16="http://schemas.microsoft.com/office/drawing/2014/main" id="{FF8191CD-4F83-0684-5388-E652D311DCDF}"/>
              </a:ext>
            </a:extLst>
          </p:cNvPr>
          <p:cNvSpPr txBox="1"/>
          <p:nvPr/>
        </p:nvSpPr>
        <p:spPr>
          <a:xfrm>
            <a:off x="5238921" y="473799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31 Evaluation Metrics for DT</a:t>
            </a:r>
          </a:p>
        </p:txBody>
      </p:sp>
      <p:pic>
        <p:nvPicPr>
          <p:cNvPr id="6" name="Picture 5">
            <a:extLst>
              <a:ext uri="{FF2B5EF4-FFF2-40B4-BE49-F238E27FC236}">
                <a16:creationId xmlns:a16="http://schemas.microsoft.com/office/drawing/2014/main" id="{F926CA28-40B4-A9B6-CE95-16D34E133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521" y="2015226"/>
            <a:ext cx="5746957" cy="2467128"/>
          </a:xfrm>
          <a:prstGeom prst="rect">
            <a:avLst/>
          </a:prstGeom>
        </p:spPr>
      </p:pic>
    </p:spTree>
    <p:extLst>
      <p:ext uri="{BB962C8B-B14F-4D97-AF65-F5344CB8AC3E}">
        <p14:creationId xmlns:p14="http://schemas.microsoft.com/office/powerpoint/2010/main" val="2399873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522C9-2857-0E3C-3A73-52747A077C0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27B90C6-F7D4-0177-FA6F-F9B18B6C755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C9C26174-A0B8-317F-0E27-5ED02529347A}"/>
              </a:ext>
            </a:extLst>
          </p:cNvPr>
          <p:cNvSpPr txBox="1"/>
          <p:nvPr/>
        </p:nvSpPr>
        <p:spPr>
          <a:xfrm>
            <a:off x="1804197" y="11256"/>
            <a:ext cx="8327944"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Random Forest</a:t>
            </a:r>
          </a:p>
        </p:txBody>
      </p:sp>
      <p:sp>
        <p:nvSpPr>
          <p:cNvPr id="9" name="TextBox 8">
            <a:extLst>
              <a:ext uri="{FF2B5EF4-FFF2-40B4-BE49-F238E27FC236}">
                <a16:creationId xmlns:a16="http://schemas.microsoft.com/office/drawing/2014/main" id="{4EAD6515-0582-B0E8-4277-8F5DF1A970D1}"/>
              </a:ext>
            </a:extLst>
          </p:cNvPr>
          <p:cNvSpPr txBox="1"/>
          <p:nvPr/>
        </p:nvSpPr>
        <p:spPr>
          <a:xfrm>
            <a:off x="2703058" y="5377662"/>
            <a:ext cx="194557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32 Random Forest Architecture</a:t>
            </a:r>
          </a:p>
        </p:txBody>
      </p:sp>
      <p:grpSp>
        <p:nvGrpSpPr>
          <p:cNvPr id="6" name="Group 2">
            <a:extLst>
              <a:ext uri="{FF2B5EF4-FFF2-40B4-BE49-F238E27FC236}">
                <a16:creationId xmlns:a16="http://schemas.microsoft.com/office/drawing/2014/main" id="{A9797387-621C-4884-0EB0-79122C4F5AE2}"/>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A138647D-5966-08A4-E46D-24B7DC01C9B7}"/>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70B4665B-022A-611E-97D0-ACED896740AF}"/>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3685D229-DB83-4373-1015-DE6A615A4F4D}"/>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A919A13F-34D4-B188-0D5E-A38BE45B15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B730248F-6B8F-9F83-170B-764CC9E34C07}"/>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F0630330-94E0-1B15-7965-CBD49AFA13D7}"/>
              </a:ext>
            </a:extLst>
          </p:cNvPr>
          <p:cNvSpPr txBox="1"/>
          <p:nvPr/>
        </p:nvSpPr>
        <p:spPr>
          <a:xfrm>
            <a:off x="7952860" y="1512153"/>
            <a:ext cx="367870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Combines multiple decision trees for better accuracy.</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4" name="Group 5">
            <a:extLst>
              <a:ext uri="{FF2B5EF4-FFF2-40B4-BE49-F238E27FC236}">
                <a16:creationId xmlns:a16="http://schemas.microsoft.com/office/drawing/2014/main" id="{221AD0E9-00C9-D784-21BE-1BBFA97C3215}"/>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726E0720-79E4-ED91-ABD0-3B28F3EF78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AF900504-8F35-19F3-3C66-BD57D6BED6EF}"/>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060D546F-84A3-3BCF-4FA9-228F10DFF728}"/>
              </a:ext>
            </a:extLst>
          </p:cNvPr>
          <p:cNvSpPr txBox="1"/>
          <p:nvPr/>
        </p:nvSpPr>
        <p:spPr>
          <a:xfrm>
            <a:off x="7957039" y="2463475"/>
            <a:ext cx="3527038"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Versatile: Handles both classification and regression tasks.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8" name="Group 5">
            <a:extLst>
              <a:ext uri="{FF2B5EF4-FFF2-40B4-BE49-F238E27FC236}">
                <a16:creationId xmlns:a16="http://schemas.microsoft.com/office/drawing/2014/main" id="{63288049-12CD-1FA1-FCDD-1B8C44A2386A}"/>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5B1D2B6D-90DA-BB41-E3B2-5E6CFEA886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4BB881F5-CACB-B39A-AB02-7838AB567B0F}"/>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26AB9E0A-8C25-95B5-3B6D-9AF2B6493DA5}"/>
              </a:ext>
            </a:extLst>
          </p:cNvPr>
          <p:cNvSpPr txBox="1"/>
          <p:nvPr/>
        </p:nvSpPr>
        <p:spPr>
          <a:xfrm>
            <a:off x="7952860" y="3445683"/>
            <a:ext cx="367870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Robust: Reduces overfitting compared to single trees.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1DAD7E9B-E64E-8116-8B09-CAA9FFC24980}"/>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F6E3437A-6777-196E-D8A7-1E0A589268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4839E16A-53B8-2E8E-AF47-E0CF38877ED0}"/>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E1697B8E-EC71-AEB9-02FE-6FE9E155E46F}"/>
              </a:ext>
            </a:extLst>
          </p:cNvPr>
          <p:cNvSpPr txBox="1"/>
          <p:nvPr/>
        </p:nvSpPr>
        <p:spPr>
          <a:xfrm>
            <a:off x="7952860" y="4335246"/>
            <a:ext cx="3787277" cy="615553"/>
          </a:xfrm>
          <a:prstGeom prst="rect">
            <a:avLst/>
          </a:prstGeom>
        </p:spPr>
        <p:txBody>
          <a:bodyPr wrap="square" lIns="0" tIns="0" rIns="0" bIns="0" rtlCol="0" anchor="t">
            <a:spAutoFit/>
          </a:bodyPr>
          <a:lstStyle/>
          <a:p>
            <a:pPr fontAlgn="ctr"/>
            <a:r>
              <a:rPr lang="en-US" sz="2000" dirty="0">
                <a:solidFill>
                  <a:schemeClr val="bg1"/>
                </a:solidFill>
                <a:latin typeface="Times New Roman" panose="02020603050405020304" pitchFamily="18" charset="0"/>
                <a:cs typeface="Times New Roman" panose="02020603050405020304" pitchFamily="18" charset="0"/>
              </a:rPr>
              <a:t>Feature Importance: Highlights key features influencing predictions.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1026" name="Picture 2" descr="Architecture of the Random Forest algorithm.">
            <a:extLst>
              <a:ext uri="{FF2B5EF4-FFF2-40B4-BE49-F238E27FC236}">
                <a16:creationId xmlns:a16="http://schemas.microsoft.com/office/drawing/2014/main" id="{0B7DAFC9-BD0D-6ECA-69AA-551EB9DAA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742" y="728379"/>
            <a:ext cx="4726258" cy="4726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42F94E-4985-354D-97AD-ED2C21C77206}"/>
              </a:ext>
            </a:extLst>
          </p:cNvPr>
          <p:cNvSpPr txBox="1"/>
          <p:nvPr/>
        </p:nvSpPr>
        <p:spPr>
          <a:xfrm>
            <a:off x="4064000" y="55811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Times New Roman" panose="02020603050405020304" pitchFamily="18" charset="0"/>
                <a:ea typeface="Squada One"/>
                <a:cs typeface="Times New Roman" panose="02020603050405020304" pitchFamily="18" charset="0"/>
                <a:sym typeface="Squada One"/>
              </a:rPr>
              <a:t>[20]</a:t>
            </a:r>
          </a:p>
        </p:txBody>
      </p:sp>
    </p:spTree>
    <p:extLst>
      <p:ext uri="{BB962C8B-B14F-4D97-AF65-F5344CB8AC3E}">
        <p14:creationId xmlns:p14="http://schemas.microsoft.com/office/powerpoint/2010/main" val="1500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FF52-FC90-DD9B-AFB1-2068D84330A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91B1D1D-AFB6-C067-FED1-46C8B67AB2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62BD8FFF-E9A2-8E42-91FF-DFB9B5F9A34A}"/>
              </a:ext>
            </a:extLst>
          </p:cNvPr>
          <p:cNvSpPr txBox="1"/>
          <p:nvPr/>
        </p:nvSpPr>
        <p:spPr>
          <a:xfrm>
            <a:off x="3126658" y="-100646"/>
            <a:ext cx="609600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Random Forest</a:t>
            </a:r>
          </a:p>
        </p:txBody>
      </p:sp>
      <p:sp>
        <p:nvSpPr>
          <p:cNvPr id="13" name="TextBox 12">
            <a:extLst>
              <a:ext uri="{FF2B5EF4-FFF2-40B4-BE49-F238E27FC236}">
                <a16:creationId xmlns:a16="http://schemas.microsoft.com/office/drawing/2014/main" id="{F1978001-D7D2-B727-9A47-7549DAD44F65}"/>
              </a:ext>
            </a:extLst>
          </p:cNvPr>
          <p:cNvSpPr txBox="1"/>
          <p:nvPr/>
        </p:nvSpPr>
        <p:spPr>
          <a:xfrm>
            <a:off x="5151472" y="5536404"/>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33 Fitness Function for Random Forest</a:t>
            </a:r>
          </a:p>
        </p:txBody>
      </p:sp>
      <p:pic>
        <p:nvPicPr>
          <p:cNvPr id="5" name="Picture 4">
            <a:extLst>
              <a:ext uri="{FF2B5EF4-FFF2-40B4-BE49-F238E27FC236}">
                <a16:creationId xmlns:a16="http://schemas.microsoft.com/office/drawing/2014/main" id="{9ED09787-8120-07DB-5EC0-04FAC5C21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986" y="642398"/>
            <a:ext cx="6525341" cy="4894006"/>
          </a:xfrm>
          <a:prstGeom prst="rect">
            <a:avLst/>
          </a:prstGeom>
        </p:spPr>
      </p:pic>
    </p:spTree>
    <p:extLst>
      <p:ext uri="{BB962C8B-B14F-4D97-AF65-F5344CB8AC3E}">
        <p14:creationId xmlns:p14="http://schemas.microsoft.com/office/powerpoint/2010/main" val="1212909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C01FD-F84A-81DF-09E8-60F028DC3C2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526B0E4-9914-EA6E-FCCE-5D0FD2C74B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004EE97C-350F-9ED7-51FF-32A722CB5310}"/>
              </a:ext>
            </a:extLst>
          </p:cNvPr>
          <p:cNvSpPr txBox="1"/>
          <p:nvPr/>
        </p:nvSpPr>
        <p:spPr>
          <a:xfrm>
            <a:off x="3723946" y="-100646"/>
            <a:ext cx="4830119"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Random Forest</a:t>
            </a:r>
          </a:p>
        </p:txBody>
      </p:sp>
      <p:sp>
        <p:nvSpPr>
          <p:cNvPr id="10" name="TextBox 9">
            <a:extLst>
              <a:ext uri="{FF2B5EF4-FFF2-40B4-BE49-F238E27FC236}">
                <a16:creationId xmlns:a16="http://schemas.microsoft.com/office/drawing/2014/main" id="{530184CA-F05E-FEA2-3B92-074607683D6C}"/>
              </a:ext>
            </a:extLst>
          </p:cNvPr>
          <p:cNvSpPr txBox="1"/>
          <p:nvPr/>
        </p:nvSpPr>
        <p:spPr>
          <a:xfrm>
            <a:off x="2464783" y="5357963"/>
            <a:ext cx="220553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34 Training Regression for Random Forest</a:t>
            </a:r>
          </a:p>
        </p:txBody>
      </p:sp>
      <p:sp>
        <p:nvSpPr>
          <p:cNvPr id="13" name="TextBox 12">
            <a:extLst>
              <a:ext uri="{FF2B5EF4-FFF2-40B4-BE49-F238E27FC236}">
                <a16:creationId xmlns:a16="http://schemas.microsoft.com/office/drawing/2014/main" id="{E6BD6D48-AC0E-B666-AC2C-13B67ECC11A1}"/>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35 Testing Regression for Random Forest</a:t>
            </a:r>
          </a:p>
        </p:txBody>
      </p:sp>
      <p:pic>
        <p:nvPicPr>
          <p:cNvPr id="5" name="Picture 4">
            <a:extLst>
              <a:ext uri="{FF2B5EF4-FFF2-40B4-BE49-F238E27FC236}">
                <a16:creationId xmlns:a16="http://schemas.microsoft.com/office/drawing/2014/main" id="{AE09885E-62FE-0834-A77B-D83E3BE8B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430" y="758281"/>
            <a:ext cx="5898067" cy="4423551"/>
          </a:xfrm>
          <a:prstGeom prst="rect">
            <a:avLst/>
          </a:prstGeom>
        </p:spPr>
      </p:pic>
      <p:pic>
        <p:nvPicPr>
          <p:cNvPr id="8" name="Picture 7">
            <a:extLst>
              <a:ext uri="{FF2B5EF4-FFF2-40B4-BE49-F238E27FC236}">
                <a16:creationId xmlns:a16="http://schemas.microsoft.com/office/drawing/2014/main" id="{4B2A7D37-0CE9-CA26-EE36-3ED3A2427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316" y="741320"/>
            <a:ext cx="5920681" cy="4440511"/>
          </a:xfrm>
          <a:prstGeom prst="rect">
            <a:avLst/>
          </a:prstGeom>
        </p:spPr>
      </p:pic>
    </p:spTree>
    <p:extLst>
      <p:ext uri="{BB962C8B-B14F-4D97-AF65-F5344CB8AC3E}">
        <p14:creationId xmlns:p14="http://schemas.microsoft.com/office/powerpoint/2010/main" val="368663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179A-2441-7CF6-24D5-E48308312B3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CD596A50-CDD6-E982-28F0-90C49D20303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B38CEE2D-7557-8124-FE51-7C32F95D9531}"/>
              </a:ext>
            </a:extLst>
          </p:cNvPr>
          <p:cNvSpPr txBox="1"/>
          <p:nvPr/>
        </p:nvSpPr>
        <p:spPr>
          <a:xfrm>
            <a:off x="619432" y="95998"/>
            <a:ext cx="1137569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Random Forest: Evaluation Metrics</a:t>
            </a:r>
          </a:p>
        </p:txBody>
      </p:sp>
      <p:sp>
        <p:nvSpPr>
          <p:cNvPr id="10" name="TextBox 9">
            <a:extLst>
              <a:ext uri="{FF2B5EF4-FFF2-40B4-BE49-F238E27FC236}">
                <a16:creationId xmlns:a16="http://schemas.microsoft.com/office/drawing/2014/main" id="{548EB1A8-9807-B770-C1FB-D8EB094BF1BD}"/>
              </a:ext>
            </a:extLst>
          </p:cNvPr>
          <p:cNvSpPr txBox="1"/>
          <p:nvPr/>
        </p:nvSpPr>
        <p:spPr>
          <a:xfrm>
            <a:off x="5027633" y="44823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36 Evaluation Metrics for Random Forest</a:t>
            </a:r>
          </a:p>
        </p:txBody>
      </p:sp>
      <p:pic>
        <p:nvPicPr>
          <p:cNvPr id="5" name="Picture 4">
            <a:extLst>
              <a:ext uri="{FF2B5EF4-FFF2-40B4-BE49-F238E27FC236}">
                <a16:creationId xmlns:a16="http://schemas.microsoft.com/office/drawing/2014/main" id="{089ECAA4-C0EA-756A-66BF-149E94E9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616" y="1939065"/>
            <a:ext cx="5946767" cy="2552905"/>
          </a:xfrm>
          <a:prstGeom prst="rect">
            <a:avLst/>
          </a:prstGeom>
        </p:spPr>
      </p:pic>
    </p:spTree>
    <p:extLst>
      <p:ext uri="{BB962C8B-B14F-4D97-AF65-F5344CB8AC3E}">
        <p14:creationId xmlns:p14="http://schemas.microsoft.com/office/powerpoint/2010/main" val="3285233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F931A-9BF6-F7F3-C467-C1271D96603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18A9B07-8677-46F3-DDD6-A9D4A07409D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70F52315-3A06-95AC-32C4-96ADD1F3EF38}"/>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Abstract</a:t>
            </a:r>
          </a:p>
        </p:txBody>
      </p:sp>
      <p:sp>
        <p:nvSpPr>
          <p:cNvPr id="3" name="TextBox 2">
            <a:extLst>
              <a:ext uri="{FF2B5EF4-FFF2-40B4-BE49-F238E27FC236}">
                <a16:creationId xmlns:a16="http://schemas.microsoft.com/office/drawing/2014/main" id="{C233BE0E-15DE-C903-4DEE-3D9BD9AEBA34}"/>
              </a:ext>
            </a:extLst>
          </p:cNvPr>
          <p:cNvSpPr txBox="1"/>
          <p:nvPr/>
        </p:nvSpPr>
        <p:spPr>
          <a:xfrm>
            <a:off x="668594" y="1520144"/>
            <a:ext cx="5142271" cy="3816429"/>
          </a:xfrm>
          <a:prstGeom prst="rect">
            <a:avLst/>
          </a:prstGeom>
          <a:noFill/>
        </p:spPr>
        <p:txBody>
          <a:bodyPr wrap="square">
            <a:spAutoFit/>
          </a:bodyPr>
          <a:lstStyle/>
          <a:p>
            <a:pPr algn="just"/>
            <a:r>
              <a:rPr lang="en-US" sz="2200" b="0" i="0" dirty="0">
                <a:solidFill>
                  <a:srgbClr val="000000"/>
                </a:solidFill>
                <a:effectLst/>
                <a:latin typeface="Times New Roman" panose="02020603050405020304" pitchFamily="18" charset="0"/>
                <a:cs typeface="Times New Roman" panose="02020603050405020304" pitchFamily="18" charset="0"/>
              </a:rPr>
              <a:t>This project leverages machine learning to detect kidney stones by classifying medical images into two categories: Normal (no stones) and Stone (presence of stones). Multiple models, including Random Forest, SVM, Logistic Regression, and Decision Tree, were implemented and evaluated. The goal is to identify the most accurate model, enhancing diagnostic accuracy and enabling efficient, automated kidney stone detection to improve patient care.</a:t>
            </a:r>
            <a:endParaRPr lang="en-IN" sz="2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095B220-80F8-5FBB-A08F-5E10514C6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973" y="1382612"/>
            <a:ext cx="6046899" cy="4159659"/>
          </a:xfrm>
          <a:prstGeom prst="rect">
            <a:avLst/>
          </a:prstGeom>
        </p:spPr>
      </p:pic>
    </p:spTree>
    <p:extLst>
      <p:ext uri="{BB962C8B-B14F-4D97-AF65-F5344CB8AC3E}">
        <p14:creationId xmlns:p14="http://schemas.microsoft.com/office/powerpoint/2010/main" val="2784635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B8009-9FFB-D895-AB2D-2D9577BD1DD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F8D49A0-B794-EF5C-4C42-4606E2C0010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20646620-8725-F3B3-3097-0F81EA5BDBE5}"/>
              </a:ext>
            </a:extLst>
          </p:cNvPr>
          <p:cNvSpPr txBox="1"/>
          <p:nvPr/>
        </p:nvSpPr>
        <p:spPr>
          <a:xfrm>
            <a:off x="789799" y="406822"/>
            <a:ext cx="4676936" cy="769441"/>
          </a:xfrm>
          <a:prstGeom prst="rect">
            <a:avLst/>
          </a:prstGeom>
          <a:noFill/>
        </p:spPr>
        <p:txBody>
          <a:bodyPr wrap="square">
            <a:spAutoFit/>
          </a:bodyPr>
          <a:lstStyle/>
          <a:p>
            <a:pPr algn="l"/>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Deep Learning</a:t>
            </a:r>
          </a:p>
        </p:txBody>
      </p:sp>
      <p:grpSp>
        <p:nvGrpSpPr>
          <p:cNvPr id="11" name="Group 2">
            <a:extLst>
              <a:ext uri="{FF2B5EF4-FFF2-40B4-BE49-F238E27FC236}">
                <a16:creationId xmlns:a16="http://schemas.microsoft.com/office/drawing/2014/main" id="{D6903114-7360-1F05-015C-5B2D354616B4}"/>
              </a:ext>
            </a:extLst>
          </p:cNvPr>
          <p:cNvGrpSpPr/>
          <p:nvPr/>
        </p:nvGrpSpPr>
        <p:grpSpPr>
          <a:xfrm>
            <a:off x="6331964" y="489867"/>
            <a:ext cx="5466735" cy="5094855"/>
            <a:chOff x="0" y="0"/>
            <a:chExt cx="2568574" cy="2063275"/>
          </a:xfrm>
          <a:solidFill>
            <a:srgbClr val="002060"/>
          </a:solidFill>
        </p:grpSpPr>
        <p:sp>
          <p:nvSpPr>
            <p:cNvPr id="12" name="Freeform 3">
              <a:extLst>
                <a:ext uri="{FF2B5EF4-FFF2-40B4-BE49-F238E27FC236}">
                  <a16:creationId xmlns:a16="http://schemas.microsoft.com/office/drawing/2014/main" id="{52EA13C5-9DAB-6797-ABE0-DB04635B855C}"/>
                </a:ext>
              </a:extLst>
            </p:cNvPr>
            <p:cNvSpPr/>
            <p:nvPr/>
          </p:nvSpPr>
          <p:spPr>
            <a:xfrm>
              <a:off x="0" y="0"/>
              <a:ext cx="2568574" cy="2063275"/>
            </a:xfrm>
            <a:custGeom>
              <a:avLst/>
              <a:gdLst/>
              <a:ahLst/>
              <a:cxnLst/>
              <a:rect l="l" t="t" r="r" b="b"/>
              <a:pathLst>
                <a:path w="2568574" h="2063275">
                  <a:moveTo>
                    <a:pt x="53187" y="0"/>
                  </a:moveTo>
                  <a:lnTo>
                    <a:pt x="2515387" y="0"/>
                  </a:lnTo>
                  <a:cubicBezTo>
                    <a:pt x="2529493" y="0"/>
                    <a:pt x="2543021" y="5604"/>
                    <a:pt x="2552996" y="15578"/>
                  </a:cubicBezTo>
                  <a:cubicBezTo>
                    <a:pt x="2562970" y="25553"/>
                    <a:pt x="2568574" y="39081"/>
                    <a:pt x="2568574" y="53187"/>
                  </a:cubicBezTo>
                  <a:lnTo>
                    <a:pt x="2568574" y="2010088"/>
                  </a:lnTo>
                  <a:cubicBezTo>
                    <a:pt x="2568574" y="2024194"/>
                    <a:pt x="2562970" y="2037722"/>
                    <a:pt x="2552996" y="2047697"/>
                  </a:cubicBezTo>
                  <a:cubicBezTo>
                    <a:pt x="2543021" y="2057671"/>
                    <a:pt x="2529493" y="2063275"/>
                    <a:pt x="2515387" y="2063275"/>
                  </a:cubicBezTo>
                  <a:lnTo>
                    <a:pt x="53187" y="2063275"/>
                  </a:lnTo>
                  <a:cubicBezTo>
                    <a:pt x="39081" y="2063275"/>
                    <a:pt x="25553" y="2057671"/>
                    <a:pt x="15578" y="2047697"/>
                  </a:cubicBezTo>
                  <a:cubicBezTo>
                    <a:pt x="5604" y="2037722"/>
                    <a:pt x="0" y="2024194"/>
                    <a:pt x="0" y="2010088"/>
                  </a:cubicBezTo>
                  <a:lnTo>
                    <a:pt x="0" y="53187"/>
                  </a:lnTo>
                  <a:cubicBezTo>
                    <a:pt x="0" y="39081"/>
                    <a:pt x="5604" y="25553"/>
                    <a:pt x="15578" y="15578"/>
                  </a:cubicBezTo>
                  <a:cubicBezTo>
                    <a:pt x="25553" y="5604"/>
                    <a:pt x="39081" y="0"/>
                    <a:pt x="53187" y="0"/>
                  </a:cubicBezTo>
                  <a:close/>
                </a:path>
              </a:pathLst>
            </a:custGeom>
            <a:grpFill/>
          </p:spPr>
        </p:sp>
        <p:sp>
          <p:nvSpPr>
            <p:cNvPr id="13" name="TextBox 4">
              <a:extLst>
                <a:ext uri="{FF2B5EF4-FFF2-40B4-BE49-F238E27FC236}">
                  <a16:creationId xmlns:a16="http://schemas.microsoft.com/office/drawing/2014/main" id="{9F945D8E-1F75-03F8-9615-41A046A2F0B5}"/>
                </a:ext>
              </a:extLst>
            </p:cNvPr>
            <p:cNvSpPr txBox="1"/>
            <p:nvPr/>
          </p:nvSpPr>
          <p:spPr>
            <a:xfrm>
              <a:off x="0" y="-57150"/>
              <a:ext cx="2568574" cy="2120425"/>
            </a:xfrm>
            <a:prstGeom prst="rect">
              <a:avLst/>
            </a:prstGeom>
            <a:noFill/>
          </p:spPr>
          <p:txBody>
            <a:bodyPr lIns="50800" tIns="50800" rIns="50800" bIns="50800" rtlCol="0" anchor="ctr"/>
            <a:lstStyle/>
            <a:p>
              <a:pPr algn="ctr">
                <a:lnSpc>
                  <a:spcPts val="4479"/>
                </a:lnSpc>
              </a:pPr>
              <a:endParaRPr/>
            </a:p>
          </p:txBody>
        </p:sp>
      </p:grpSp>
      <p:sp>
        <p:nvSpPr>
          <p:cNvPr id="15" name="TextBox 14">
            <a:extLst>
              <a:ext uri="{FF2B5EF4-FFF2-40B4-BE49-F238E27FC236}">
                <a16:creationId xmlns:a16="http://schemas.microsoft.com/office/drawing/2014/main" id="{F9F9083E-C6B2-A68D-93F8-3D85038AA2E5}"/>
              </a:ext>
            </a:extLst>
          </p:cNvPr>
          <p:cNvSpPr txBox="1"/>
          <p:nvPr/>
        </p:nvSpPr>
        <p:spPr>
          <a:xfrm>
            <a:off x="5999361" y="665429"/>
            <a:ext cx="5653548" cy="4708981"/>
          </a:xfrm>
          <a:prstGeom prst="rect">
            <a:avLst/>
          </a:prstGeom>
          <a:noFill/>
        </p:spPr>
        <p:txBody>
          <a:bodyPr wrap="square">
            <a:spAutoFit/>
          </a:bodyPr>
          <a:lstStyle/>
          <a:p>
            <a:pPr marL="647702" lvl="1" indent="-323851" algn="just">
              <a:buFont typeface="Arial"/>
              <a:buChar char="•"/>
            </a:pPr>
            <a:r>
              <a:rPr lang="en-US" sz="2000" b="0" i="0" dirty="0">
                <a:solidFill>
                  <a:schemeClr val="bg1"/>
                </a:solidFill>
                <a:effectLst/>
                <a:latin typeface="Times New Roman" panose="02020603050405020304" pitchFamily="18" charset="0"/>
                <a:cs typeface="Times New Roman" panose="02020603050405020304" pitchFamily="18" charset="0"/>
              </a:rPr>
              <a:t>Neural Networks: Deep learning uses artificial neural networks with multiple layers to mimic the way the human brain processes information.</a:t>
            </a:r>
          </a:p>
          <a:p>
            <a:pPr marL="647702" lvl="1" indent="-323851" algn="just">
              <a:buFont typeface="Arial"/>
              <a:buChar char="•"/>
            </a:pPr>
            <a:r>
              <a:rPr lang="en-US" sz="2000" b="0" i="0" dirty="0">
                <a:solidFill>
                  <a:schemeClr val="bg1"/>
                </a:solidFill>
                <a:effectLst/>
                <a:latin typeface="Times New Roman" panose="02020603050405020304" pitchFamily="18" charset="0"/>
                <a:cs typeface="Times New Roman" panose="02020603050405020304" pitchFamily="18" charset="0"/>
              </a:rPr>
              <a:t>High Accuracy: It achieves state-of-the-art accuracy in tasks such as image recognition, natural language processing, and speech recognition due to its ability to learn hierarchical features.</a:t>
            </a:r>
          </a:p>
          <a:p>
            <a:pPr marL="647702" lvl="1" indent="-323851" algn="just">
              <a:buFont typeface="Arial"/>
              <a:buChar char="•"/>
            </a:pPr>
            <a:r>
              <a:rPr lang="en-US" sz="2000" b="0" i="0" dirty="0">
                <a:solidFill>
                  <a:schemeClr val="bg1"/>
                </a:solidFill>
                <a:effectLst/>
                <a:latin typeface="Times New Roman" panose="02020603050405020304" pitchFamily="18" charset="0"/>
                <a:cs typeface="Times New Roman" panose="02020603050405020304" pitchFamily="18" charset="0"/>
              </a:rPr>
              <a:t>Data-Driven: Deep learning models thrive on large datasets, as they use vast amounts of data to improve their performance and generalization.</a:t>
            </a:r>
          </a:p>
          <a:p>
            <a:pPr marL="647702" lvl="1" indent="-323851" algn="just">
              <a:buFont typeface="Arial"/>
              <a:buChar char="•"/>
            </a:pPr>
            <a:r>
              <a:rPr lang="en-US" sz="2000" b="0" i="0" dirty="0">
                <a:solidFill>
                  <a:schemeClr val="bg1"/>
                </a:solidFill>
                <a:effectLst/>
                <a:latin typeface="Times New Roman" panose="02020603050405020304" pitchFamily="18" charset="0"/>
                <a:cs typeface="Times New Roman" panose="02020603050405020304" pitchFamily="18" charset="0"/>
              </a:rPr>
              <a:t>Wide Applications: Deep learning powers cutting-edge advancements in different fiel</a:t>
            </a:r>
            <a:r>
              <a:rPr lang="en-US" sz="2000" dirty="0">
                <a:solidFill>
                  <a:schemeClr val="bg1"/>
                </a:solidFill>
                <a:latin typeface="Times New Roman" panose="02020603050405020304" pitchFamily="18" charset="0"/>
                <a:cs typeface="Times New Roman" panose="02020603050405020304" pitchFamily="18" charset="0"/>
              </a:rPr>
              <a:t>ds</a:t>
            </a:r>
            <a:endParaRPr lang="en-US" sz="19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sp>
        <p:nvSpPr>
          <p:cNvPr id="16" name="Freeform 5">
            <a:extLst>
              <a:ext uri="{FF2B5EF4-FFF2-40B4-BE49-F238E27FC236}">
                <a16:creationId xmlns:a16="http://schemas.microsoft.com/office/drawing/2014/main" id="{72DDE88E-E4F5-E13B-0A9A-FC8159A20547}"/>
              </a:ext>
            </a:extLst>
          </p:cNvPr>
          <p:cNvSpPr/>
          <p:nvPr/>
        </p:nvSpPr>
        <p:spPr>
          <a:xfrm>
            <a:off x="382010" y="3299621"/>
            <a:ext cx="5949954" cy="3068511"/>
          </a:xfrm>
          <a:custGeom>
            <a:avLst/>
            <a:gdLst/>
            <a:ahLst/>
            <a:cxnLst/>
            <a:rect l="l" t="t" r="r" b="b"/>
            <a:pathLst>
              <a:path w="5480284" h="4604480">
                <a:moveTo>
                  <a:pt x="0" y="0"/>
                </a:moveTo>
                <a:lnTo>
                  <a:pt x="5480284" y="0"/>
                </a:lnTo>
                <a:lnTo>
                  <a:pt x="5480284" y="4604481"/>
                </a:lnTo>
                <a:lnTo>
                  <a:pt x="0" y="4604481"/>
                </a:lnTo>
                <a:lnTo>
                  <a:pt x="0" y="0"/>
                </a:lnTo>
                <a:close/>
              </a:path>
            </a:pathLst>
          </a:custGeom>
          <a:blipFill>
            <a:blip r:embed="rId4">
              <a:extLst>
                <a:ext uri="{96DAC541-7B7A-43D3-8B79-37D633B846F1}">
                  <asvg:svgBlip xmlns:asvg="http://schemas.microsoft.com/office/drawing/2016/SVG/main" r:embed="rId5"/>
                </a:ext>
              </a:extLst>
            </a:blip>
            <a:stretch>
              <a:fillRect l="-22574"/>
            </a:stretch>
          </a:blipFill>
        </p:spPr>
      </p:sp>
    </p:spTree>
    <p:extLst>
      <p:ext uri="{BB962C8B-B14F-4D97-AF65-F5344CB8AC3E}">
        <p14:creationId xmlns:p14="http://schemas.microsoft.com/office/powerpoint/2010/main" val="979911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C0459-CDE5-6462-63BF-3735BFDB7BC2}"/>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A9A3E75-4160-5BF1-BE41-F4E41A9DB0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FC98F2EF-BD1D-DCA9-CA24-3302B45B1D10}"/>
              </a:ext>
            </a:extLst>
          </p:cNvPr>
          <p:cNvSpPr txBox="1"/>
          <p:nvPr/>
        </p:nvSpPr>
        <p:spPr>
          <a:xfrm>
            <a:off x="2554940" y="-122518"/>
            <a:ext cx="7082100" cy="824778"/>
          </a:xfrm>
          <a:prstGeom prst="rect">
            <a:avLst/>
          </a:prstGeom>
        </p:spPr>
        <p:txBody>
          <a:bodyPr wrap="square" lIns="0" tIns="0" rIns="0" bIns="0" rtlCol="0" anchor="t">
            <a:spAutoFit/>
          </a:bodyPr>
          <a:lstStyle/>
          <a:p>
            <a:pPr algn="l">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a:t>
            </a:r>
          </a:p>
        </p:txBody>
      </p:sp>
      <p:grpSp>
        <p:nvGrpSpPr>
          <p:cNvPr id="6" name="Group 2">
            <a:extLst>
              <a:ext uri="{FF2B5EF4-FFF2-40B4-BE49-F238E27FC236}">
                <a16:creationId xmlns:a16="http://schemas.microsoft.com/office/drawing/2014/main" id="{6946D8CA-419D-F822-0FF0-1CBC095672B2}"/>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1156DF9A-5C4E-FEDA-0A76-2277318E3054}"/>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8C9EE854-D900-B7AA-A991-923F18A15ABC}"/>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EADA5456-8EE5-3805-F10B-A18D9341C5DB}"/>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37 CNN Architecture</a:t>
            </a:r>
          </a:p>
        </p:txBody>
      </p:sp>
      <p:grpSp>
        <p:nvGrpSpPr>
          <p:cNvPr id="18" name="Group 5">
            <a:extLst>
              <a:ext uri="{FF2B5EF4-FFF2-40B4-BE49-F238E27FC236}">
                <a16:creationId xmlns:a16="http://schemas.microsoft.com/office/drawing/2014/main" id="{E3436359-DF7E-6F76-5997-9A07E231417F}"/>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BEA277CF-1086-62DF-1B34-42B9065C95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D7863009-337A-4035-3614-07C52FB4FF29}"/>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5F8C2C3F-68C6-0E19-9DEB-6932018ED0C6}"/>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Image Processing: CNNs specialize in analyzing image data by recognizing patterns like edges and textures.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53D6B333-C42E-7A63-D14A-FA4B8E6B1324}"/>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9F5E86B8-B837-37A9-5134-460BC09CDC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78BA4714-C3AD-A94C-3D62-5CF465C11BF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203DC44A-72A9-CB15-61CF-2DE4CEA2B2F5}"/>
              </a:ext>
            </a:extLst>
          </p:cNvPr>
          <p:cNvSpPr txBox="1"/>
          <p:nvPr/>
        </p:nvSpPr>
        <p:spPr>
          <a:xfrm>
            <a:off x="2269796" y="4728535"/>
            <a:ext cx="9322436"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Feature Extraction: They use convolution layers to automatically learn features, reducing manual effort.</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2050" name="Picture 2" descr="Schematic diagram of a basic convolutional neural network (CNN) architecture [26].">
            <a:extLst>
              <a:ext uri="{FF2B5EF4-FFF2-40B4-BE49-F238E27FC236}">
                <a16:creationId xmlns:a16="http://schemas.microsoft.com/office/drawing/2014/main" id="{221DF1F8-EC9A-602A-F217-33F35C431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951" y="763558"/>
            <a:ext cx="8118067" cy="28792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931484-F14F-94C6-69DA-9A053FCCD196}"/>
              </a:ext>
            </a:extLst>
          </p:cNvPr>
          <p:cNvSpPr txBox="1"/>
          <p:nvPr/>
        </p:nvSpPr>
        <p:spPr>
          <a:xfrm>
            <a:off x="1007872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[21]</a:t>
            </a:r>
          </a:p>
        </p:txBody>
      </p:sp>
    </p:spTree>
    <p:extLst>
      <p:ext uri="{BB962C8B-B14F-4D97-AF65-F5344CB8AC3E}">
        <p14:creationId xmlns:p14="http://schemas.microsoft.com/office/powerpoint/2010/main" val="18441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53519-68D9-13EB-2497-D8BF86C78D10}"/>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0C057F1D-C9B9-A336-7D2A-1A0243D28A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C5C6E87-271D-CD93-311A-FC63670D7769}"/>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a:t>
            </a:r>
          </a:p>
        </p:txBody>
      </p:sp>
      <p:sp>
        <p:nvSpPr>
          <p:cNvPr id="10" name="TextBox 9">
            <a:extLst>
              <a:ext uri="{FF2B5EF4-FFF2-40B4-BE49-F238E27FC236}">
                <a16:creationId xmlns:a16="http://schemas.microsoft.com/office/drawing/2014/main" id="{8DB23DCD-474F-DC8A-58CF-1DF2505E1348}"/>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38 Confusion Matrix for CNN</a:t>
            </a:r>
          </a:p>
        </p:txBody>
      </p:sp>
      <p:sp>
        <p:nvSpPr>
          <p:cNvPr id="13" name="TextBox 12">
            <a:extLst>
              <a:ext uri="{FF2B5EF4-FFF2-40B4-BE49-F238E27FC236}">
                <a16:creationId xmlns:a16="http://schemas.microsoft.com/office/drawing/2014/main" id="{ACAE08E4-3DEB-E5D5-7FA6-21A72C2E41C8}"/>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39 Fitness vs Generations for CNN</a:t>
            </a:r>
          </a:p>
        </p:txBody>
      </p:sp>
      <p:pic>
        <p:nvPicPr>
          <p:cNvPr id="5" name="Picture 4">
            <a:extLst>
              <a:ext uri="{FF2B5EF4-FFF2-40B4-BE49-F238E27FC236}">
                <a16:creationId xmlns:a16="http://schemas.microsoft.com/office/drawing/2014/main" id="{2EFACA8B-A568-10DE-34EB-D540BD60C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73" y="923098"/>
            <a:ext cx="5690162" cy="4267622"/>
          </a:xfrm>
          <a:prstGeom prst="rect">
            <a:avLst/>
          </a:prstGeom>
        </p:spPr>
      </p:pic>
      <p:pic>
        <p:nvPicPr>
          <p:cNvPr id="8" name="Picture 7">
            <a:extLst>
              <a:ext uri="{FF2B5EF4-FFF2-40B4-BE49-F238E27FC236}">
                <a16:creationId xmlns:a16="http://schemas.microsoft.com/office/drawing/2014/main" id="{3089487A-C4BD-3429-AC22-80821D4AA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0" y="715067"/>
            <a:ext cx="5967537" cy="4475653"/>
          </a:xfrm>
          <a:prstGeom prst="rect">
            <a:avLst/>
          </a:prstGeom>
        </p:spPr>
      </p:pic>
    </p:spTree>
    <p:extLst>
      <p:ext uri="{BB962C8B-B14F-4D97-AF65-F5344CB8AC3E}">
        <p14:creationId xmlns:p14="http://schemas.microsoft.com/office/powerpoint/2010/main" val="3585891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B8E6-34CA-D1B3-03C8-1BC9DA21919A}"/>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21F2A934-50B3-819F-E636-7B25DF36DF4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15644A6F-E9A8-7370-E29C-F95208B034F3}"/>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a:t>
            </a:r>
          </a:p>
        </p:txBody>
      </p:sp>
      <p:sp>
        <p:nvSpPr>
          <p:cNvPr id="10" name="TextBox 9">
            <a:extLst>
              <a:ext uri="{FF2B5EF4-FFF2-40B4-BE49-F238E27FC236}">
                <a16:creationId xmlns:a16="http://schemas.microsoft.com/office/drawing/2014/main" id="{7AA50394-241F-AD29-CC7A-06814EE25408}"/>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40 MSE vs Epochs for CNN</a:t>
            </a:r>
          </a:p>
        </p:txBody>
      </p:sp>
      <p:sp>
        <p:nvSpPr>
          <p:cNvPr id="13" name="TextBox 12">
            <a:extLst>
              <a:ext uri="{FF2B5EF4-FFF2-40B4-BE49-F238E27FC236}">
                <a16:creationId xmlns:a16="http://schemas.microsoft.com/office/drawing/2014/main" id="{843801CB-FB7E-50F5-3BA5-DEA333DA88B1}"/>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41 Sensitivity Analysis for CNN</a:t>
            </a:r>
          </a:p>
        </p:txBody>
      </p:sp>
      <p:pic>
        <p:nvPicPr>
          <p:cNvPr id="9" name="Picture 8">
            <a:extLst>
              <a:ext uri="{FF2B5EF4-FFF2-40B4-BE49-F238E27FC236}">
                <a16:creationId xmlns:a16="http://schemas.microsoft.com/office/drawing/2014/main" id="{A3ED6676-A2F6-63E9-59FE-8DC25C781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10" y="820141"/>
            <a:ext cx="5699425" cy="4274569"/>
          </a:xfrm>
          <a:prstGeom prst="rect">
            <a:avLst/>
          </a:prstGeom>
        </p:spPr>
      </p:pic>
      <p:pic>
        <p:nvPicPr>
          <p:cNvPr id="12" name="Picture 11">
            <a:extLst>
              <a:ext uri="{FF2B5EF4-FFF2-40B4-BE49-F238E27FC236}">
                <a16:creationId xmlns:a16="http://schemas.microsoft.com/office/drawing/2014/main" id="{45D1867C-E217-36E4-ECA3-A6C19B870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7038" y="761149"/>
            <a:ext cx="5793402" cy="4345052"/>
          </a:xfrm>
          <a:prstGeom prst="rect">
            <a:avLst/>
          </a:prstGeom>
        </p:spPr>
      </p:pic>
    </p:spTree>
    <p:extLst>
      <p:ext uri="{BB962C8B-B14F-4D97-AF65-F5344CB8AC3E}">
        <p14:creationId xmlns:p14="http://schemas.microsoft.com/office/powerpoint/2010/main" val="1932684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8E5AA-3B66-FA9E-AA27-B788AFD6A51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91487B3-DDB3-B71E-1442-4C701CF13CD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5FBDA645-EFC9-2591-0DD1-05555F4DA659}"/>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a:t>
            </a:r>
          </a:p>
        </p:txBody>
      </p:sp>
      <p:sp>
        <p:nvSpPr>
          <p:cNvPr id="10" name="TextBox 9">
            <a:extLst>
              <a:ext uri="{FF2B5EF4-FFF2-40B4-BE49-F238E27FC236}">
                <a16:creationId xmlns:a16="http://schemas.microsoft.com/office/drawing/2014/main" id="{4EF6E120-7E9C-66D5-EE51-EAD2149C41F9}"/>
              </a:ext>
            </a:extLst>
          </p:cNvPr>
          <p:cNvSpPr txBox="1"/>
          <p:nvPr/>
        </p:nvSpPr>
        <p:spPr>
          <a:xfrm>
            <a:off x="2407810" y="530043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42 Training Regression for CNN</a:t>
            </a:r>
          </a:p>
        </p:txBody>
      </p:sp>
      <p:sp>
        <p:nvSpPr>
          <p:cNvPr id="13" name="TextBox 12">
            <a:extLst>
              <a:ext uri="{FF2B5EF4-FFF2-40B4-BE49-F238E27FC236}">
                <a16:creationId xmlns:a16="http://schemas.microsoft.com/office/drawing/2014/main" id="{6B408356-09DE-7A98-04BC-FE6E4BC5106B}"/>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43 Testing Regression for CNN</a:t>
            </a:r>
          </a:p>
        </p:txBody>
      </p:sp>
      <p:pic>
        <p:nvPicPr>
          <p:cNvPr id="5" name="Picture 4">
            <a:extLst>
              <a:ext uri="{FF2B5EF4-FFF2-40B4-BE49-F238E27FC236}">
                <a16:creationId xmlns:a16="http://schemas.microsoft.com/office/drawing/2014/main" id="{59F09416-373A-288E-05DF-056959B76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193" y="877452"/>
            <a:ext cx="5712541" cy="4284406"/>
          </a:xfrm>
          <a:prstGeom prst="rect">
            <a:avLst/>
          </a:prstGeom>
        </p:spPr>
      </p:pic>
      <p:pic>
        <p:nvPicPr>
          <p:cNvPr id="8" name="Picture 7">
            <a:extLst>
              <a:ext uri="{FF2B5EF4-FFF2-40B4-BE49-F238E27FC236}">
                <a16:creationId xmlns:a16="http://schemas.microsoft.com/office/drawing/2014/main" id="{1BFB714E-D499-AA8F-86AA-DC899083C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39" y="976817"/>
            <a:ext cx="5580054" cy="4185041"/>
          </a:xfrm>
          <a:prstGeom prst="rect">
            <a:avLst/>
          </a:prstGeom>
        </p:spPr>
      </p:pic>
    </p:spTree>
    <p:extLst>
      <p:ext uri="{BB962C8B-B14F-4D97-AF65-F5344CB8AC3E}">
        <p14:creationId xmlns:p14="http://schemas.microsoft.com/office/powerpoint/2010/main" val="1860544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CED2D-FE73-5C5E-D50C-340946D53054}"/>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EECDC3B-FF85-A95B-D11D-CB2E2D5541C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88FD423-03E9-917B-3B15-DE267C6FB3AB}"/>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a:t>
            </a:r>
          </a:p>
        </p:txBody>
      </p:sp>
      <p:sp>
        <p:nvSpPr>
          <p:cNvPr id="10" name="TextBox 9">
            <a:extLst>
              <a:ext uri="{FF2B5EF4-FFF2-40B4-BE49-F238E27FC236}">
                <a16:creationId xmlns:a16="http://schemas.microsoft.com/office/drawing/2014/main" id="{2555B062-8DA4-9BAC-89CB-1C7DC4874CA4}"/>
              </a:ext>
            </a:extLst>
          </p:cNvPr>
          <p:cNvSpPr txBox="1"/>
          <p:nvPr/>
        </p:nvSpPr>
        <p:spPr>
          <a:xfrm>
            <a:off x="5123907" y="51477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44 All Data Regression for CNN</a:t>
            </a:r>
          </a:p>
        </p:txBody>
      </p:sp>
      <p:pic>
        <p:nvPicPr>
          <p:cNvPr id="6" name="Picture 5">
            <a:extLst>
              <a:ext uri="{FF2B5EF4-FFF2-40B4-BE49-F238E27FC236}">
                <a16:creationId xmlns:a16="http://schemas.microsoft.com/office/drawing/2014/main" id="{880A9B58-ACB7-36C5-8ECD-AD1184B04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659" y="696758"/>
            <a:ext cx="5934661" cy="4450996"/>
          </a:xfrm>
          <a:prstGeom prst="rect">
            <a:avLst/>
          </a:prstGeom>
        </p:spPr>
      </p:pic>
    </p:spTree>
    <p:extLst>
      <p:ext uri="{BB962C8B-B14F-4D97-AF65-F5344CB8AC3E}">
        <p14:creationId xmlns:p14="http://schemas.microsoft.com/office/powerpoint/2010/main" val="136508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D8604-D648-0B2B-1AC1-62E26469887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15A935D8-E9AF-3A0A-0301-EE3B86D3A87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F33B42B-66AC-4BE9-2474-7954CFF8CF89}"/>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Convolution Neural Network: Evaluation Metrics</a:t>
            </a:r>
          </a:p>
        </p:txBody>
      </p:sp>
      <p:sp>
        <p:nvSpPr>
          <p:cNvPr id="10" name="TextBox 9">
            <a:extLst>
              <a:ext uri="{FF2B5EF4-FFF2-40B4-BE49-F238E27FC236}">
                <a16:creationId xmlns:a16="http://schemas.microsoft.com/office/drawing/2014/main" id="{A905A0DD-4C74-1D21-AA94-DC6CF2D79BF2}"/>
              </a:ext>
            </a:extLst>
          </p:cNvPr>
          <p:cNvSpPr txBox="1"/>
          <p:nvPr/>
        </p:nvSpPr>
        <p:spPr>
          <a:xfrm>
            <a:off x="1981501"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45 Evaluation Metrics for CNN</a:t>
            </a:r>
          </a:p>
        </p:txBody>
      </p:sp>
      <p:pic>
        <p:nvPicPr>
          <p:cNvPr id="6" name="Picture 5">
            <a:extLst>
              <a:ext uri="{FF2B5EF4-FFF2-40B4-BE49-F238E27FC236}">
                <a16:creationId xmlns:a16="http://schemas.microsoft.com/office/drawing/2014/main" id="{86FDAD07-3C4C-5DE8-0737-60C838108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09" y="1914463"/>
            <a:ext cx="5133697" cy="2203860"/>
          </a:xfrm>
          <a:prstGeom prst="rect">
            <a:avLst/>
          </a:prstGeom>
        </p:spPr>
      </p:pic>
      <p:pic>
        <p:nvPicPr>
          <p:cNvPr id="8" name="Picture 7">
            <a:extLst>
              <a:ext uri="{FF2B5EF4-FFF2-40B4-BE49-F238E27FC236}">
                <a16:creationId xmlns:a16="http://schemas.microsoft.com/office/drawing/2014/main" id="{B46B2C6B-2D82-D150-E821-9EFCC2051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7884" y="2702989"/>
            <a:ext cx="5563202" cy="824777"/>
          </a:xfrm>
          <a:prstGeom prst="rect">
            <a:avLst/>
          </a:prstGeom>
        </p:spPr>
      </p:pic>
      <p:sp>
        <p:nvSpPr>
          <p:cNvPr id="9" name="TextBox 8">
            <a:extLst>
              <a:ext uri="{FF2B5EF4-FFF2-40B4-BE49-F238E27FC236}">
                <a16:creationId xmlns:a16="http://schemas.microsoft.com/office/drawing/2014/main" id="{B44C743B-A755-3F3E-99C0-6FB43D0EAE74}"/>
              </a:ext>
            </a:extLst>
          </p:cNvPr>
          <p:cNvSpPr txBox="1"/>
          <p:nvPr/>
        </p:nvSpPr>
        <p:spPr>
          <a:xfrm>
            <a:off x="7598207"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46 Model Metrics for CNN</a:t>
            </a:r>
          </a:p>
        </p:txBody>
      </p:sp>
    </p:spTree>
    <p:extLst>
      <p:ext uri="{BB962C8B-B14F-4D97-AF65-F5344CB8AC3E}">
        <p14:creationId xmlns:p14="http://schemas.microsoft.com/office/powerpoint/2010/main" val="1311547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6B71-D15C-1790-0E09-9585C684EBF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36521BE-B89F-519A-CA83-6EC615E955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10FE71A-A29E-1EE8-2E61-BC2465811B9B}"/>
              </a:ext>
            </a:extLst>
          </p:cNvPr>
          <p:cNvSpPr txBox="1"/>
          <p:nvPr/>
        </p:nvSpPr>
        <p:spPr>
          <a:xfrm>
            <a:off x="1804197" y="11256"/>
            <a:ext cx="8327944"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a:t>
            </a:r>
          </a:p>
        </p:txBody>
      </p:sp>
      <p:sp>
        <p:nvSpPr>
          <p:cNvPr id="9" name="TextBox 8">
            <a:extLst>
              <a:ext uri="{FF2B5EF4-FFF2-40B4-BE49-F238E27FC236}">
                <a16:creationId xmlns:a16="http://schemas.microsoft.com/office/drawing/2014/main" id="{AFD800FC-DA6F-04A8-9BFA-EE757E8FDA08}"/>
              </a:ext>
            </a:extLst>
          </p:cNvPr>
          <p:cNvSpPr txBox="1"/>
          <p:nvPr/>
        </p:nvSpPr>
        <p:spPr>
          <a:xfrm>
            <a:off x="2703058" y="5377662"/>
            <a:ext cx="1945577"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47 RCNN Architecture</a:t>
            </a:r>
          </a:p>
        </p:txBody>
      </p:sp>
      <p:grpSp>
        <p:nvGrpSpPr>
          <p:cNvPr id="6" name="Group 2">
            <a:extLst>
              <a:ext uri="{FF2B5EF4-FFF2-40B4-BE49-F238E27FC236}">
                <a16:creationId xmlns:a16="http://schemas.microsoft.com/office/drawing/2014/main" id="{550DD9D3-50C0-B4A7-CDC8-2829D2298300}"/>
              </a:ext>
            </a:extLst>
          </p:cNvPr>
          <p:cNvGrpSpPr/>
          <p:nvPr/>
        </p:nvGrpSpPr>
        <p:grpSpPr>
          <a:xfrm>
            <a:off x="6921910" y="1410624"/>
            <a:ext cx="4818227" cy="3820135"/>
            <a:chOff x="0" y="0"/>
            <a:chExt cx="2623096" cy="1809448"/>
          </a:xfrm>
          <a:solidFill>
            <a:srgbClr val="002060"/>
          </a:solidFill>
        </p:grpSpPr>
        <p:sp>
          <p:nvSpPr>
            <p:cNvPr id="7" name="Freeform 3">
              <a:extLst>
                <a:ext uri="{FF2B5EF4-FFF2-40B4-BE49-F238E27FC236}">
                  <a16:creationId xmlns:a16="http://schemas.microsoft.com/office/drawing/2014/main" id="{94713333-81F3-D54E-1DA2-882C53D15F8B}"/>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D1663D68-6912-9645-D33E-000A17157066}"/>
                </a:ext>
              </a:extLst>
            </p:cNvPr>
            <p:cNvSpPr txBox="1"/>
            <p:nvPr/>
          </p:nvSpPr>
          <p:spPr>
            <a:xfrm>
              <a:off x="0" y="-57150"/>
              <a:ext cx="2623096" cy="1866598"/>
            </a:xfrm>
            <a:prstGeom prst="rect">
              <a:avLst/>
            </a:prstGeom>
            <a:noFill/>
          </p:spPr>
          <p:txBody>
            <a:bodyPr lIns="50800" tIns="50800" rIns="50800" bIns="50800" rtlCol="0" anchor="ctr"/>
            <a:lstStyle/>
            <a:p>
              <a:pPr algn="ctr">
                <a:lnSpc>
                  <a:spcPts val="4479"/>
                </a:lnSpc>
              </a:pPr>
              <a:endParaRPr/>
            </a:p>
          </p:txBody>
        </p:sp>
      </p:grpSp>
      <p:grpSp>
        <p:nvGrpSpPr>
          <p:cNvPr id="10" name="Group 5">
            <a:extLst>
              <a:ext uri="{FF2B5EF4-FFF2-40B4-BE49-F238E27FC236}">
                <a16:creationId xmlns:a16="http://schemas.microsoft.com/office/drawing/2014/main" id="{D41648B2-E114-497B-6658-5F984007C823}"/>
              </a:ext>
            </a:extLst>
          </p:cNvPr>
          <p:cNvGrpSpPr/>
          <p:nvPr/>
        </p:nvGrpSpPr>
        <p:grpSpPr>
          <a:xfrm>
            <a:off x="7083038" y="1496104"/>
            <a:ext cx="699198" cy="667316"/>
            <a:chOff x="0" y="0"/>
            <a:chExt cx="812800" cy="812800"/>
          </a:xfrm>
        </p:grpSpPr>
        <p:sp>
          <p:nvSpPr>
            <p:cNvPr id="11" name="Freeform 6">
              <a:extLst>
                <a:ext uri="{FF2B5EF4-FFF2-40B4-BE49-F238E27FC236}">
                  <a16:creationId xmlns:a16="http://schemas.microsoft.com/office/drawing/2014/main" id="{E4B710AE-BA62-9C24-2AC1-95B9A986B6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2" name="TextBox 7">
              <a:extLst>
                <a:ext uri="{FF2B5EF4-FFF2-40B4-BE49-F238E27FC236}">
                  <a16:creationId xmlns:a16="http://schemas.microsoft.com/office/drawing/2014/main" id="{D4D6BF2A-4E93-AA25-15D1-5BBFA1A519E0}"/>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13" name="TextBox 19">
            <a:extLst>
              <a:ext uri="{FF2B5EF4-FFF2-40B4-BE49-F238E27FC236}">
                <a16:creationId xmlns:a16="http://schemas.microsoft.com/office/drawing/2014/main" id="{C789EFAD-0A62-39A6-1D14-D648ACDAE7B6}"/>
              </a:ext>
            </a:extLst>
          </p:cNvPr>
          <p:cNvSpPr txBox="1"/>
          <p:nvPr/>
        </p:nvSpPr>
        <p:spPr>
          <a:xfrm>
            <a:off x="7952860" y="1512153"/>
            <a:ext cx="3787277"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Object Detection: RCNN is designed for detecting objects in images.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4" name="Group 5">
            <a:extLst>
              <a:ext uri="{FF2B5EF4-FFF2-40B4-BE49-F238E27FC236}">
                <a16:creationId xmlns:a16="http://schemas.microsoft.com/office/drawing/2014/main" id="{CA34E51F-8FBD-7B3B-845B-F792AD4FD0E1}"/>
              </a:ext>
            </a:extLst>
          </p:cNvPr>
          <p:cNvGrpSpPr/>
          <p:nvPr/>
        </p:nvGrpSpPr>
        <p:grpSpPr>
          <a:xfrm>
            <a:off x="7083038" y="2437593"/>
            <a:ext cx="699198" cy="667316"/>
            <a:chOff x="0" y="0"/>
            <a:chExt cx="812800" cy="812800"/>
          </a:xfrm>
        </p:grpSpPr>
        <p:sp>
          <p:nvSpPr>
            <p:cNvPr id="15" name="Freeform 6">
              <a:extLst>
                <a:ext uri="{FF2B5EF4-FFF2-40B4-BE49-F238E27FC236}">
                  <a16:creationId xmlns:a16="http://schemas.microsoft.com/office/drawing/2014/main" id="{C5769C5E-8F53-3CE3-050F-B36A0F17F4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16" name="TextBox 7">
              <a:extLst>
                <a:ext uri="{FF2B5EF4-FFF2-40B4-BE49-F238E27FC236}">
                  <a16:creationId xmlns:a16="http://schemas.microsoft.com/office/drawing/2014/main" id="{1962FA61-F530-6B45-EFDD-D830CC1D2D32}"/>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17" name="TextBox 19">
            <a:extLst>
              <a:ext uri="{FF2B5EF4-FFF2-40B4-BE49-F238E27FC236}">
                <a16:creationId xmlns:a16="http://schemas.microsoft.com/office/drawing/2014/main" id="{D6987A71-6E13-E1D3-18BE-329B708CDB31}"/>
              </a:ext>
            </a:extLst>
          </p:cNvPr>
          <p:cNvSpPr txBox="1"/>
          <p:nvPr/>
        </p:nvSpPr>
        <p:spPr>
          <a:xfrm>
            <a:off x="7957039" y="2463475"/>
            <a:ext cx="3848648"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Region Proposals: It generates region proposals before classification.</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18" name="Group 5">
            <a:extLst>
              <a:ext uri="{FF2B5EF4-FFF2-40B4-BE49-F238E27FC236}">
                <a16:creationId xmlns:a16="http://schemas.microsoft.com/office/drawing/2014/main" id="{AB21760B-625E-C817-871B-6E52CEE1A7C6}"/>
              </a:ext>
            </a:extLst>
          </p:cNvPr>
          <p:cNvGrpSpPr/>
          <p:nvPr/>
        </p:nvGrpSpPr>
        <p:grpSpPr>
          <a:xfrm>
            <a:off x="7068997" y="3378117"/>
            <a:ext cx="699198" cy="667316"/>
            <a:chOff x="0" y="0"/>
            <a:chExt cx="812800" cy="812800"/>
          </a:xfrm>
        </p:grpSpPr>
        <p:sp>
          <p:nvSpPr>
            <p:cNvPr id="19" name="Freeform 6">
              <a:extLst>
                <a:ext uri="{FF2B5EF4-FFF2-40B4-BE49-F238E27FC236}">
                  <a16:creationId xmlns:a16="http://schemas.microsoft.com/office/drawing/2014/main" id="{48269DE3-282F-6077-4C24-023714A259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864CD235-DD1F-6D93-0A3A-1C7F26A0562A}"/>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3</a:t>
              </a:r>
            </a:p>
          </p:txBody>
        </p:sp>
      </p:grpSp>
      <p:sp>
        <p:nvSpPr>
          <p:cNvPr id="21" name="TextBox 19">
            <a:extLst>
              <a:ext uri="{FF2B5EF4-FFF2-40B4-BE49-F238E27FC236}">
                <a16:creationId xmlns:a16="http://schemas.microsoft.com/office/drawing/2014/main" id="{617B4C54-5EFE-2072-F44B-4156379FAD6C}"/>
              </a:ext>
            </a:extLst>
          </p:cNvPr>
          <p:cNvSpPr txBox="1"/>
          <p:nvPr/>
        </p:nvSpPr>
        <p:spPr>
          <a:xfrm>
            <a:off x="7952860" y="3445683"/>
            <a:ext cx="367870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Accurate: Improves accuracy compared to traditional methods.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24AE8E22-40E9-4016-0A72-7E6A01A4DCE6}"/>
              </a:ext>
            </a:extLst>
          </p:cNvPr>
          <p:cNvGrpSpPr/>
          <p:nvPr/>
        </p:nvGrpSpPr>
        <p:grpSpPr>
          <a:xfrm>
            <a:off x="7068997" y="4319606"/>
            <a:ext cx="699198" cy="667316"/>
            <a:chOff x="0" y="0"/>
            <a:chExt cx="812800" cy="812800"/>
          </a:xfrm>
        </p:grpSpPr>
        <p:sp>
          <p:nvSpPr>
            <p:cNvPr id="23" name="Freeform 6">
              <a:extLst>
                <a:ext uri="{FF2B5EF4-FFF2-40B4-BE49-F238E27FC236}">
                  <a16:creationId xmlns:a16="http://schemas.microsoft.com/office/drawing/2014/main" id="{834B8CD4-7D1A-F1EE-D13A-12A12275FB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987F5DC3-529B-20B5-3460-7448F214A4A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4</a:t>
              </a:r>
            </a:p>
          </p:txBody>
        </p:sp>
      </p:grpSp>
      <p:sp>
        <p:nvSpPr>
          <p:cNvPr id="25" name="TextBox 19">
            <a:extLst>
              <a:ext uri="{FF2B5EF4-FFF2-40B4-BE49-F238E27FC236}">
                <a16:creationId xmlns:a16="http://schemas.microsoft.com/office/drawing/2014/main" id="{EE45F27A-993A-58B2-3D4F-020A676CC86A}"/>
              </a:ext>
            </a:extLst>
          </p:cNvPr>
          <p:cNvSpPr txBox="1"/>
          <p:nvPr/>
        </p:nvSpPr>
        <p:spPr>
          <a:xfrm>
            <a:off x="7952860" y="4335246"/>
            <a:ext cx="3787277" cy="615553"/>
          </a:xfrm>
          <a:prstGeom prst="rect">
            <a:avLst/>
          </a:prstGeom>
        </p:spPr>
        <p:txBody>
          <a:bodyPr wrap="square" lIns="0" tIns="0" rIns="0" bIns="0" rtlCol="0" anchor="t">
            <a:spAutoFit/>
          </a:bodyPr>
          <a:lstStyle/>
          <a:p>
            <a:pPr fontAlgn="ctr"/>
            <a:r>
              <a:rPr lang="en-US" sz="2000" dirty="0">
                <a:solidFill>
                  <a:schemeClr val="bg1"/>
                </a:solidFill>
                <a:latin typeface="Times New Roman" panose="02020603050405020304" pitchFamily="18" charset="0"/>
                <a:cs typeface="Times New Roman" panose="02020603050405020304" pitchFamily="18" charset="0"/>
              </a:rPr>
              <a:t>Requires more computation due to its multi-stage process.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3076" name="Picture 4" descr="Architecture of the R-CNN model">
            <a:extLst>
              <a:ext uri="{FF2B5EF4-FFF2-40B4-BE49-F238E27FC236}">
                <a16:creationId xmlns:a16="http://schemas.microsoft.com/office/drawing/2014/main" id="{19CED776-D85B-29B4-169A-B5FCA1E31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9" y="1412169"/>
            <a:ext cx="6186668" cy="3697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36FBD3-B72B-4EC9-0B0B-3BF20197B5B0}"/>
              </a:ext>
            </a:extLst>
          </p:cNvPr>
          <p:cNvSpPr txBox="1"/>
          <p:nvPr/>
        </p:nvSpPr>
        <p:spPr>
          <a:xfrm>
            <a:off x="4064000" y="55811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Times New Roman" panose="02020603050405020304" pitchFamily="18" charset="0"/>
                <a:ea typeface="Squada One"/>
                <a:cs typeface="Times New Roman" panose="02020603050405020304" pitchFamily="18" charset="0"/>
                <a:sym typeface="Squada One"/>
              </a:rPr>
              <a:t>[22]</a:t>
            </a:r>
          </a:p>
        </p:txBody>
      </p:sp>
    </p:spTree>
    <p:extLst>
      <p:ext uri="{BB962C8B-B14F-4D97-AF65-F5344CB8AC3E}">
        <p14:creationId xmlns:p14="http://schemas.microsoft.com/office/powerpoint/2010/main" val="380822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10F29-0BEE-B99F-03F7-DDA1C76F314A}"/>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F248DBD-3885-8707-B2A4-BDD0DB169D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B8348694-C92F-83B6-8BC6-8EBA2E774CB4}"/>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a:t>
            </a:r>
          </a:p>
        </p:txBody>
      </p:sp>
      <p:sp>
        <p:nvSpPr>
          <p:cNvPr id="10" name="TextBox 9">
            <a:extLst>
              <a:ext uri="{FF2B5EF4-FFF2-40B4-BE49-F238E27FC236}">
                <a16:creationId xmlns:a16="http://schemas.microsoft.com/office/drawing/2014/main" id="{3B637A22-883D-68E2-3140-FBC372C795BE}"/>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48 Confusion Matrix for RCNN</a:t>
            </a:r>
          </a:p>
        </p:txBody>
      </p:sp>
      <p:sp>
        <p:nvSpPr>
          <p:cNvPr id="13" name="TextBox 12">
            <a:extLst>
              <a:ext uri="{FF2B5EF4-FFF2-40B4-BE49-F238E27FC236}">
                <a16:creationId xmlns:a16="http://schemas.microsoft.com/office/drawing/2014/main" id="{B624485C-97EE-42EB-130A-25C15E62D48C}"/>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49 Fitness vs Generations for RCNN</a:t>
            </a:r>
          </a:p>
        </p:txBody>
      </p:sp>
      <p:pic>
        <p:nvPicPr>
          <p:cNvPr id="6" name="Picture 5">
            <a:extLst>
              <a:ext uri="{FF2B5EF4-FFF2-40B4-BE49-F238E27FC236}">
                <a16:creationId xmlns:a16="http://schemas.microsoft.com/office/drawing/2014/main" id="{8BC4B888-CE8C-9018-D807-8757662E5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88" y="824778"/>
            <a:ext cx="5882929" cy="4412196"/>
          </a:xfrm>
          <a:prstGeom prst="rect">
            <a:avLst/>
          </a:prstGeom>
        </p:spPr>
      </p:pic>
      <p:pic>
        <p:nvPicPr>
          <p:cNvPr id="9" name="Picture 8">
            <a:extLst>
              <a:ext uri="{FF2B5EF4-FFF2-40B4-BE49-F238E27FC236}">
                <a16:creationId xmlns:a16="http://schemas.microsoft.com/office/drawing/2014/main" id="{52C5702C-B12B-1FDA-17CA-01F877F0F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816" y="824778"/>
            <a:ext cx="5641845" cy="4231384"/>
          </a:xfrm>
          <a:prstGeom prst="rect">
            <a:avLst/>
          </a:prstGeom>
        </p:spPr>
      </p:pic>
    </p:spTree>
    <p:extLst>
      <p:ext uri="{BB962C8B-B14F-4D97-AF65-F5344CB8AC3E}">
        <p14:creationId xmlns:p14="http://schemas.microsoft.com/office/powerpoint/2010/main" val="1014577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7EE2B-7DE4-5509-645E-144798AE4A6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F52E9B2-8B93-CADD-3941-F479436F4A8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1F05ECA-5CE1-861D-DA6A-FCDF6C40F8EC}"/>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a:t>
            </a:r>
          </a:p>
        </p:txBody>
      </p:sp>
      <p:sp>
        <p:nvSpPr>
          <p:cNvPr id="10" name="TextBox 9">
            <a:extLst>
              <a:ext uri="{FF2B5EF4-FFF2-40B4-BE49-F238E27FC236}">
                <a16:creationId xmlns:a16="http://schemas.microsoft.com/office/drawing/2014/main" id="{99972DEF-47BA-E591-FED5-A03361CF45AC}"/>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50 MSE vs Epochs for RCNN</a:t>
            </a:r>
          </a:p>
        </p:txBody>
      </p:sp>
      <p:sp>
        <p:nvSpPr>
          <p:cNvPr id="13" name="TextBox 12">
            <a:extLst>
              <a:ext uri="{FF2B5EF4-FFF2-40B4-BE49-F238E27FC236}">
                <a16:creationId xmlns:a16="http://schemas.microsoft.com/office/drawing/2014/main" id="{21E1F3C8-1717-4576-B2CA-5F319EC3C2EF}"/>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51 Sensitivity Analysis for RCNN</a:t>
            </a:r>
          </a:p>
        </p:txBody>
      </p:sp>
      <p:pic>
        <p:nvPicPr>
          <p:cNvPr id="5" name="Picture 4">
            <a:extLst>
              <a:ext uri="{FF2B5EF4-FFF2-40B4-BE49-F238E27FC236}">
                <a16:creationId xmlns:a16="http://schemas.microsoft.com/office/drawing/2014/main" id="{6F1C049A-809B-39E1-9240-460925B48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43" y="773307"/>
            <a:ext cx="5708564" cy="4281423"/>
          </a:xfrm>
          <a:prstGeom prst="rect">
            <a:avLst/>
          </a:prstGeom>
        </p:spPr>
      </p:pic>
      <p:pic>
        <p:nvPicPr>
          <p:cNvPr id="7" name="Picture 6">
            <a:extLst>
              <a:ext uri="{FF2B5EF4-FFF2-40B4-BE49-F238E27FC236}">
                <a16:creationId xmlns:a16="http://schemas.microsoft.com/office/drawing/2014/main" id="{218438E8-711D-3C3C-0C93-A7BFF0011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845" y="701498"/>
            <a:ext cx="5804309" cy="4353232"/>
          </a:xfrm>
          <a:prstGeom prst="rect">
            <a:avLst/>
          </a:prstGeom>
        </p:spPr>
      </p:pic>
    </p:spTree>
    <p:extLst>
      <p:ext uri="{BB962C8B-B14F-4D97-AF65-F5344CB8AC3E}">
        <p14:creationId xmlns:p14="http://schemas.microsoft.com/office/powerpoint/2010/main" val="39998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FFB62-369F-4AFA-DFBC-7E414F8CD94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9F59E60-0D71-5179-5B2A-B9148146914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806B48B2-5885-44C7-0C0B-A37137FF5480}"/>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Introduction</a:t>
            </a:r>
          </a:p>
        </p:txBody>
      </p:sp>
      <p:sp>
        <p:nvSpPr>
          <p:cNvPr id="3" name="TextBox 2">
            <a:extLst>
              <a:ext uri="{FF2B5EF4-FFF2-40B4-BE49-F238E27FC236}">
                <a16:creationId xmlns:a16="http://schemas.microsoft.com/office/drawing/2014/main" id="{787937BD-0EBD-6D62-C09B-09F35AA58BDB}"/>
              </a:ext>
            </a:extLst>
          </p:cNvPr>
          <p:cNvSpPr txBox="1"/>
          <p:nvPr/>
        </p:nvSpPr>
        <p:spPr>
          <a:xfrm>
            <a:off x="668594" y="1382492"/>
            <a:ext cx="11248103" cy="3416320"/>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Kidney stones are a common yet painful medical condition, often requiring early detection for effective treatment. Traditional diagnostic methods, while reliable, can be time-consuming and dependent on manual interpretation. This project explores the potential of machine learning in revolutionizing kidney stone detection, utilizing advanced algorithms to classify medical images into Normal and Stone categories. By automating this critical diagnostic process, the project aims to reduce human error, enhance accuracy, and support timely medical interventions. Comparing models like Random Forest, SVM, Logistic Regression, and Decision Tree, this work identifies the most effective approach to build a robust, efficient solution for kidney stone diagnosis.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564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6779-59D0-DC43-86BB-ED5B6E6B91AB}"/>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C89E290-E730-69F8-7A90-EA56AE264A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A6347457-7446-6941-7BF8-72F721CA1314}"/>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a:t>
            </a:r>
          </a:p>
        </p:txBody>
      </p:sp>
      <p:sp>
        <p:nvSpPr>
          <p:cNvPr id="10" name="TextBox 9">
            <a:extLst>
              <a:ext uri="{FF2B5EF4-FFF2-40B4-BE49-F238E27FC236}">
                <a16:creationId xmlns:a16="http://schemas.microsoft.com/office/drawing/2014/main" id="{6DFC4055-407A-7DED-67E3-5D32A6A09B8F}"/>
              </a:ext>
            </a:extLst>
          </p:cNvPr>
          <p:cNvSpPr txBox="1"/>
          <p:nvPr/>
        </p:nvSpPr>
        <p:spPr>
          <a:xfrm>
            <a:off x="2407810" y="530043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52 Training Regression for RCNN</a:t>
            </a:r>
          </a:p>
        </p:txBody>
      </p:sp>
      <p:sp>
        <p:nvSpPr>
          <p:cNvPr id="13" name="TextBox 12">
            <a:extLst>
              <a:ext uri="{FF2B5EF4-FFF2-40B4-BE49-F238E27FC236}">
                <a16:creationId xmlns:a16="http://schemas.microsoft.com/office/drawing/2014/main" id="{2A0B4736-B7B1-8B76-634E-3F3FF5276C5C}"/>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53 Testing Regression for RCNN</a:t>
            </a:r>
          </a:p>
        </p:txBody>
      </p:sp>
      <p:pic>
        <p:nvPicPr>
          <p:cNvPr id="6" name="Picture 5">
            <a:extLst>
              <a:ext uri="{FF2B5EF4-FFF2-40B4-BE49-F238E27FC236}">
                <a16:creationId xmlns:a16="http://schemas.microsoft.com/office/drawing/2014/main" id="{97EAA3F3-DF7F-0988-9594-5AD6D0FAD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574" y="841897"/>
            <a:ext cx="5720619" cy="4290465"/>
          </a:xfrm>
          <a:prstGeom prst="rect">
            <a:avLst/>
          </a:prstGeom>
        </p:spPr>
      </p:pic>
      <p:pic>
        <p:nvPicPr>
          <p:cNvPr id="9" name="Picture 8">
            <a:extLst>
              <a:ext uri="{FF2B5EF4-FFF2-40B4-BE49-F238E27FC236}">
                <a16:creationId xmlns:a16="http://schemas.microsoft.com/office/drawing/2014/main" id="{CA60E96F-3A81-51E3-D7D8-3AF7C70F55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263" y="776658"/>
            <a:ext cx="5841884" cy="4381413"/>
          </a:xfrm>
          <a:prstGeom prst="rect">
            <a:avLst/>
          </a:prstGeom>
        </p:spPr>
      </p:pic>
    </p:spTree>
    <p:extLst>
      <p:ext uri="{BB962C8B-B14F-4D97-AF65-F5344CB8AC3E}">
        <p14:creationId xmlns:p14="http://schemas.microsoft.com/office/powerpoint/2010/main" val="257775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DAAA-51DD-021C-224B-EF6C18636C8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63174DB-B408-CF97-38EE-BA2270D23FE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B313131-8738-CE53-65E8-59AA80D078A1}"/>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a:t>
            </a:r>
          </a:p>
        </p:txBody>
      </p:sp>
      <p:sp>
        <p:nvSpPr>
          <p:cNvPr id="10" name="TextBox 9">
            <a:extLst>
              <a:ext uri="{FF2B5EF4-FFF2-40B4-BE49-F238E27FC236}">
                <a16:creationId xmlns:a16="http://schemas.microsoft.com/office/drawing/2014/main" id="{14779584-FF08-5CC2-1170-A1DF1714EF2D}"/>
              </a:ext>
            </a:extLst>
          </p:cNvPr>
          <p:cNvSpPr txBox="1"/>
          <p:nvPr/>
        </p:nvSpPr>
        <p:spPr>
          <a:xfrm>
            <a:off x="5123907" y="51477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54 All Data Regression for RCNN</a:t>
            </a:r>
          </a:p>
        </p:txBody>
      </p:sp>
      <p:pic>
        <p:nvPicPr>
          <p:cNvPr id="5" name="Picture 4">
            <a:extLst>
              <a:ext uri="{FF2B5EF4-FFF2-40B4-BE49-F238E27FC236}">
                <a16:creationId xmlns:a16="http://schemas.microsoft.com/office/drawing/2014/main" id="{3BC94DFC-8497-F79C-4F3B-DFFEB93D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908" y="805132"/>
            <a:ext cx="5790163" cy="4342622"/>
          </a:xfrm>
          <a:prstGeom prst="rect">
            <a:avLst/>
          </a:prstGeom>
        </p:spPr>
      </p:pic>
    </p:spTree>
    <p:extLst>
      <p:ext uri="{BB962C8B-B14F-4D97-AF65-F5344CB8AC3E}">
        <p14:creationId xmlns:p14="http://schemas.microsoft.com/office/powerpoint/2010/main" val="2513210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070E-D93B-0842-0F79-3E612E8F316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201ED58-889A-8462-4658-45D1F882D16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52682A43-62EC-E349-A5A7-7F6AEB32A0FA}"/>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Region Based CNN: Evaluation Metrics</a:t>
            </a:r>
          </a:p>
        </p:txBody>
      </p:sp>
      <p:sp>
        <p:nvSpPr>
          <p:cNvPr id="10" name="TextBox 9">
            <a:extLst>
              <a:ext uri="{FF2B5EF4-FFF2-40B4-BE49-F238E27FC236}">
                <a16:creationId xmlns:a16="http://schemas.microsoft.com/office/drawing/2014/main" id="{25456DEB-B6D6-93FE-F43C-D92FC2E9943B}"/>
              </a:ext>
            </a:extLst>
          </p:cNvPr>
          <p:cNvSpPr txBox="1"/>
          <p:nvPr/>
        </p:nvSpPr>
        <p:spPr>
          <a:xfrm>
            <a:off x="1981501"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55 Evaluation Metrics for RCNN</a:t>
            </a:r>
          </a:p>
        </p:txBody>
      </p:sp>
      <p:sp>
        <p:nvSpPr>
          <p:cNvPr id="9" name="TextBox 8">
            <a:extLst>
              <a:ext uri="{FF2B5EF4-FFF2-40B4-BE49-F238E27FC236}">
                <a16:creationId xmlns:a16="http://schemas.microsoft.com/office/drawing/2014/main" id="{9ED293AE-855D-4057-8F0C-32D78A8B551A}"/>
              </a:ext>
            </a:extLst>
          </p:cNvPr>
          <p:cNvSpPr txBox="1"/>
          <p:nvPr/>
        </p:nvSpPr>
        <p:spPr>
          <a:xfrm>
            <a:off x="7598207"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56 Model Metrics for RCNN</a:t>
            </a:r>
          </a:p>
        </p:txBody>
      </p:sp>
      <p:pic>
        <p:nvPicPr>
          <p:cNvPr id="5" name="Picture 4">
            <a:extLst>
              <a:ext uri="{FF2B5EF4-FFF2-40B4-BE49-F238E27FC236}">
                <a16:creationId xmlns:a16="http://schemas.microsoft.com/office/drawing/2014/main" id="{3C360B9F-09B8-75CD-F507-6F6775B2B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23" y="1711180"/>
            <a:ext cx="5209868" cy="2236559"/>
          </a:xfrm>
          <a:prstGeom prst="rect">
            <a:avLst/>
          </a:prstGeom>
        </p:spPr>
      </p:pic>
      <p:pic>
        <p:nvPicPr>
          <p:cNvPr id="11" name="Picture 10">
            <a:extLst>
              <a:ext uri="{FF2B5EF4-FFF2-40B4-BE49-F238E27FC236}">
                <a16:creationId xmlns:a16="http://schemas.microsoft.com/office/drawing/2014/main" id="{40AA69A6-1B27-ED08-A220-91B54B45C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870" y="2519929"/>
            <a:ext cx="6420486" cy="951874"/>
          </a:xfrm>
          <a:prstGeom prst="rect">
            <a:avLst/>
          </a:prstGeom>
        </p:spPr>
      </p:pic>
    </p:spTree>
    <p:extLst>
      <p:ext uri="{BB962C8B-B14F-4D97-AF65-F5344CB8AC3E}">
        <p14:creationId xmlns:p14="http://schemas.microsoft.com/office/powerpoint/2010/main" val="424272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177A4-2919-C42E-18A8-010C78032A16}"/>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5B8B498-066B-04F6-D3A8-9042AD6348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0256188C-44FA-CEC5-006A-5A2B0059548F}"/>
              </a:ext>
            </a:extLst>
          </p:cNvPr>
          <p:cNvSpPr txBox="1"/>
          <p:nvPr/>
        </p:nvSpPr>
        <p:spPr>
          <a:xfrm>
            <a:off x="2554940" y="-122518"/>
            <a:ext cx="7082100"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grpSp>
        <p:nvGrpSpPr>
          <p:cNvPr id="6" name="Group 2">
            <a:extLst>
              <a:ext uri="{FF2B5EF4-FFF2-40B4-BE49-F238E27FC236}">
                <a16:creationId xmlns:a16="http://schemas.microsoft.com/office/drawing/2014/main" id="{8CDA40C2-C880-1D63-D151-FA94AAFA4783}"/>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9AFB8811-C967-D70C-C687-4C5B3F059239}"/>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6FA5BA18-52CC-7BBE-38E8-541EF9651058}"/>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17719EC8-E7E0-1C07-188D-BE79CC59E775}"/>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57 </a:t>
            </a:r>
            <a:r>
              <a:rPr lang="en-US" sz="1400" dirty="0" err="1">
                <a:solidFill>
                  <a:schemeClr val="bg1"/>
                </a:solidFill>
                <a:latin typeface="Times New Roman" panose="02020603050405020304" pitchFamily="18" charset="0"/>
                <a:ea typeface="Squada One"/>
                <a:cs typeface="Times New Roman" panose="02020603050405020304" pitchFamily="18" charset="0"/>
                <a:sym typeface="Squada One"/>
              </a:rPr>
              <a:t>MobileNet</a:t>
            </a: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 Architecture</a:t>
            </a:r>
          </a:p>
        </p:txBody>
      </p:sp>
      <p:grpSp>
        <p:nvGrpSpPr>
          <p:cNvPr id="18" name="Group 5">
            <a:extLst>
              <a:ext uri="{FF2B5EF4-FFF2-40B4-BE49-F238E27FC236}">
                <a16:creationId xmlns:a16="http://schemas.microsoft.com/office/drawing/2014/main" id="{09957439-3F05-EB15-6E0C-33B673BBD33A}"/>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783C335C-9A48-C535-9435-335A3F1C0D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CF30316F-4917-52A1-4A21-B0BEAEFD838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49FF4AA8-26D8-22B6-58A0-F20802F09883}"/>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Lightweight: </a:t>
            </a:r>
            <a:r>
              <a:rPr lang="en-US" sz="2000" dirty="0" err="1">
                <a:solidFill>
                  <a:schemeClr val="bg1"/>
                </a:solidFill>
                <a:latin typeface="Times New Roman" panose="02020603050405020304" pitchFamily="18" charset="0"/>
                <a:cs typeface="Times New Roman" panose="02020603050405020304" pitchFamily="18" charset="0"/>
              </a:rPr>
              <a:t>MobileNet</a:t>
            </a:r>
            <a:r>
              <a:rPr lang="en-US" sz="2000" dirty="0">
                <a:solidFill>
                  <a:schemeClr val="bg1"/>
                </a:solidFill>
                <a:latin typeface="Times New Roman" panose="02020603050405020304" pitchFamily="18" charset="0"/>
                <a:cs typeface="Times New Roman" panose="02020603050405020304" pitchFamily="18" charset="0"/>
              </a:rPr>
              <a:t> is designed for mobile and embedded devices with limited resources.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09037BCA-28B6-E97D-420E-4D8E5C55E648}"/>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AD61412C-37B1-F181-814D-FA6B6318CA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98356153-F459-ADA4-0FF5-CD14D0F0B09E}"/>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353D926D-850F-9D59-32EB-280A96558CA3}"/>
              </a:ext>
            </a:extLst>
          </p:cNvPr>
          <p:cNvSpPr txBox="1"/>
          <p:nvPr/>
        </p:nvSpPr>
        <p:spPr>
          <a:xfrm>
            <a:off x="2269796" y="4728535"/>
            <a:ext cx="9322436"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Real-time Performance: Optimized for fast processing and real-time applications as used in kidney stone detection.</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4098" name="Picture 2" descr="The architecture of MobileNet V1 [30].">
            <a:extLst>
              <a:ext uri="{FF2B5EF4-FFF2-40B4-BE49-F238E27FC236}">
                <a16:creationId xmlns:a16="http://schemas.microsoft.com/office/drawing/2014/main" id="{E7824BC3-96EE-38DB-5EC4-A76506BDB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092" y="740354"/>
            <a:ext cx="8196418" cy="29684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9A6467-E057-D2A7-5C43-632C8D9E570A}"/>
              </a:ext>
            </a:extLst>
          </p:cNvPr>
          <p:cNvSpPr txBox="1"/>
          <p:nvPr/>
        </p:nvSpPr>
        <p:spPr>
          <a:xfrm>
            <a:off x="1007872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[23]</a:t>
            </a:r>
          </a:p>
        </p:txBody>
      </p:sp>
    </p:spTree>
    <p:extLst>
      <p:ext uri="{BB962C8B-B14F-4D97-AF65-F5344CB8AC3E}">
        <p14:creationId xmlns:p14="http://schemas.microsoft.com/office/powerpoint/2010/main" val="92266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5A04-82E7-837F-CDA6-BD7BF046665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1FB3A63-F502-4478-EEC9-E07DA4C6B4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6D93D296-E550-F417-1062-20B0C9620C60}"/>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0" name="TextBox 9">
            <a:extLst>
              <a:ext uri="{FF2B5EF4-FFF2-40B4-BE49-F238E27FC236}">
                <a16:creationId xmlns:a16="http://schemas.microsoft.com/office/drawing/2014/main" id="{FBCE0514-E45D-E4E6-B59C-1A4059B91B69}"/>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58 Confusion Matrix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3" name="TextBox 12">
            <a:extLst>
              <a:ext uri="{FF2B5EF4-FFF2-40B4-BE49-F238E27FC236}">
                <a16:creationId xmlns:a16="http://schemas.microsoft.com/office/drawing/2014/main" id="{509796EE-6119-E0BD-5D71-7889467881CF}"/>
              </a:ext>
            </a:extLst>
          </p:cNvPr>
          <p:cNvSpPr txBox="1"/>
          <p:nvPr/>
        </p:nvSpPr>
        <p:spPr>
          <a:xfrm>
            <a:off x="7950554" y="5300431"/>
            <a:ext cx="204637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59 Fitness vs Generations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6" name="Picture 5">
            <a:extLst>
              <a:ext uri="{FF2B5EF4-FFF2-40B4-BE49-F238E27FC236}">
                <a16:creationId xmlns:a16="http://schemas.microsoft.com/office/drawing/2014/main" id="{48BD3F20-368F-1E74-925B-4B54E35C2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35" y="904923"/>
            <a:ext cx="5808836" cy="4356627"/>
          </a:xfrm>
          <a:prstGeom prst="rect">
            <a:avLst/>
          </a:prstGeom>
        </p:spPr>
      </p:pic>
      <p:pic>
        <p:nvPicPr>
          <p:cNvPr id="9" name="Picture 8">
            <a:extLst>
              <a:ext uri="{FF2B5EF4-FFF2-40B4-BE49-F238E27FC236}">
                <a16:creationId xmlns:a16="http://schemas.microsoft.com/office/drawing/2014/main" id="{C31A7FD0-5B71-5D51-ECA3-19E0714292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4478" y="872968"/>
            <a:ext cx="5808836" cy="4356627"/>
          </a:xfrm>
          <a:prstGeom prst="rect">
            <a:avLst/>
          </a:prstGeom>
        </p:spPr>
      </p:pic>
    </p:spTree>
    <p:extLst>
      <p:ext uri="{BB962C8B-B14F-4D97-AF65-F5344CB8AC3E}">
        <p14:creationId xmlns:p14="http://schemas.microsoft.com/office/powerpoint/2010/main" val="1726704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25EB5-A1BB-AB4F-C5F6-D39CD2975AF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F92E5FB-019F-F52B-F000-6B0B6FCD1D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F0FC3907-608C-4224-1AEB-95D6089620CC}"/>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0" name="TextBox 9">
            <a:extLst>
              <a:ext uri="{FF2B5EF4-FFF2-40B4-BE49-F238E27FC236}">
                <a16:creationId xmlns:a16="http://schemas.microsoft.com/office/drawing/2014/main" id="{3CAD44D1-6BFA-8F99-A040-EBACE6FAF97E}"/>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60 MSE vs Epochs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3" name="TextBox 12">
            <a:extLst>
              <a:ext uri="{FF2B5EF4-FFF2-40B4-BE49-F238E27FC236}">
                <a16:creationId xmlns:a16="http://schemas.microsoft.com/office/drawing/2014/main" id="{2F9D49EF-2ADD-F404-8675-6895FF73441B}"/>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61 Sensitivity Analysis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5" name="Picture 4">
            <a:extLst>
              <a:ext uri="{FF2B5EF4-FFF2-40B4-BE49-F238E27FC236}">
                <a16:creationId xmlns:a16="http://schemas.microsoft.com/office/drawing/2014/main" id="{EFF872D7-E11C-7248-524A-2B630A4DE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2" y="761149"/>
            <a:ext cx="5662581" cy="4246936"/>
          </a:xfrm>
          <a:prstGeom prst="rect">
            <a:avLst/>
          </a:prstGeom>
        </p:spPr>
      </p:pic>
      <p:pic>
        <p:nvPicPr>
          <p:cNvPr id="7" name="Picture 6">
            <a:extLst>
              <a:ext uri="{FF2B5EF4-FFF2-40B4-BE49-F238E27FC236}">
                <a16:creationId xmlns:a16="http://schemas.microsoft.com/office/drawing/2014/main" id="{F1AE49D2-AA95-E067-A8C8-A4724219C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255" y="676257"/>
            <a:ext cx="5882968" cy="4412226"/>
          </a:xfrm>
          <a:prstGeom prst="rect">
            <a:avLst/>
          </a:prstGeom>
        </p:spPr>
      </p:pic>
    </p:spTree>
    <p:extLst>
      <p:ext uri="{BB962C8B-B14F-4D97-AF65-F5344CB8AC3E}">
        <p14:creationId xmlns:p14="http://schemas.microsoft.com/office/powerpoint/2010/main" val="495816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C20E8-72BF-55A9-59A5-7DFBBFB3124D}"/>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7C40346-1BD5-91A2-336E-5BBF0AE409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56F89A48-99AB-6D5C-3F06-2EB803AB0CD1}"/>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0" name="TextBox 9">
            <a:extLst>
              <a:ext uri="{FF2B5EF4-FFF2-40B4-BE49-F238E27FC236}">
                <a16:creationId xmlns:a16="http://schemas.microsoft.com/office/drawing/2014/main" id="{411B447A-D9C2-E189-4DF0-81E8FE0FBC4A}"/>
              </a:ext>
            </a:extLst>
          </p:cNvPr>
          <p:cNvSpPr txBox="1"/>
          <p:nvPr/>
        </p:nvSpPr>
        <p:spPr>
          <a:xfrm>
            <a:off x="2407810" y="530043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62 Training Regression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3" name="TextBox 12">
            <a:extLst>
              <a:ext uri="{FF2B5EF4-FFF2-40B4-BE49-F238E27FC236}">
                <a16:creationId xmlns:a16="http://schemas.microsoft.com/office/drawing/2014/main" id="{E35A5A22-4737-CBF9-2011-4420DD58F680}"/>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63 Testing Regression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6" name="Picture 5">
            <a:extLst>
              <a:ext uri="{FF2B5EF4-FFF2-40B4-BE49-F238E27FC236}">
                <a16:creationId xmlns:a16="http://schemas.microsoft.com/office/drawing/2014/main" id="{7DFCBCF5-C636-F3C1-48BD-9752EEF2F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54" y="907530"/>
            <a:ext cx="5764819" cy="4323614"/>
          </a:xfrm>
          <a:prstGeom prst="rect">
            <a:avLst/>
          </a:prstGeom>
        </p:spPr>
      </p:pic>
      <p:pic>
        <p:nvPicPr>
          <p:cNvPr id="9" name="Picture 8">
            <a:extLst>
              <a:ext uri="{FF2B5EF4-FFF2-40B4-BE49-F238E27FC236}">
                <a16:creationId xmlns:a16="http://schemas.microsoft.com/office/drawing/2014/main" id="{BA80FDEB-FDDB-54A4-614C-EC9937A9C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56" y="919298"/>
            <a:ext cx="5764819" cy="4323614"/>
          </a:xfrm>
          <a:prstGeom prst="rect">
            <a:avLst/>
          </a:prstGeom>
        </p:spPr>
      </p:pic>
    </p:spTree>
    <p:extLst>
      <p:ext uri="{BB962C8B-B14F-4D97-AF65-F5344CB8AC3E}">
        <p14:creationId xmlns:p14="http://schemas.microsoft.com/office/powerpoint/2010/main" val="3713700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2458A-B106-5CD3-CC89-2C5457B4A3C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B152E5A-E3DE-CC44-ECAF-C0AE3C98DF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63C430F-5C39-2948-4748-A41F590AA7D0}"/>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10" name="TextBox 9">
            <a:extLst>
              <a:ext uri="{FF2B5EF4-FFF2-40B4-BE49-F238E27FC236}">
                <a16:creationId xmlns:a16="http://schemas.microsoft.com/office/drawing/2014/main" id="{C4E625B4-922B-FA07-AD1B-7BF6F86930B2}"/>
              </a:ext>
            </a:extLst>
          </p:cNvPr>
          <p:cNvSpPr txBox="1"/>
          <p:nvPr/>
        </p:nvSpPr>
        <p:spPr>
          <a:xfrm>
            <a:off x="5123907" y="51477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64 All Data Regression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5" name="Picture 4">
            <a:extLst>
              <a:ext uri="{FF2B5EF4-FFF2-40B4-BE49-F238E27FC236}">
                <a16:creationId xmlns:a16="http://schemas.microsoft.com/office/drawing/2014/main" id="{6371AC72-43F9-509A-CC44-77209E5B9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465" y="724132"/>
            <a:ext cx="6027595" cy="4520696"/>
          </a:xfrm>
          <a:prstGeom prst="rect">
            <a:avLst/>
          </a:prstGeom>
        </p:spPr>
      </p:pic>
    </p:spTree>
    <p:extLst>
      <p:ext uri="{BB962C8B-B14F-4D97-AF65-F5344CB8AC3E}">
        <p14:creationId xmlns:p14="http://schemas.microsoft.com/office/powerpoint/2010/main" val="151431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93186-2059-5C31-A9A4-292D4E51224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CA3CF85E-692B-1DE2-A67B-581C39A35EC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AB2F008-C758-2D5B-E047-E04962652A6E}"/>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 Evaluation Metrics</a:t>
            </a:r>
          </a:p>
        </p:txBody>
      </p:sp>
      <p:sp>
        <p:nvSpPr>
          <p:cNvPr id="10" name="TextBox 9">
            <a:extLst>
              <a:ext uri="{FF2B5EF4-FFF2-40B4-BE49-F238E27FC236}">
                <a16:creationId xmlns:a16="http://schemas.microsoft.com/office/drawing/2014/main" id="{75A6C076-F7B3-56DD-E6D2-073E095B5B80}"/>
              </a:ext>
            </a:extLst>
          </p:cNvPr>
          <p:cNvSpPr txBox="1"/>
          <p:nvPr/>
        </p:nvSpPr>
        <p:spPr>
          <a:xfrm>
            <a:off x="1981501"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65 Evaluation Metrics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sp>
        <p:nvSpPr>
          <p:cNvPr id="9" name="TextBox 8">
            <a:extLst>
              <a:ext uri="{FF2B5EF4-FFF2-40B4-BE49-F238E27FC236}">
                <a16:creationId xmlns:a16="http://schemas.microsoft.com/office/drawing/2014/main" id="{939FC6E6-83AA-00EE-ACF3-09348F35A342}"/>
              </a:ext>
            </a:extLst>
          </p:cNvPr>
          <p:cNvSpPr txBox="1"/>
          <p:nvPr/>
        </p:nvSpPr>
        <p:spPr>
          <a:xfrm>
            <a:off x="7598207"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66 Model Metrics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MobileNet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5" name="Picture 4">
            <a:extLst>
              <a:ext uri="{FF2B5EF4-FFF2-40B4-BE49-F238E27FC236}">
                <a16:creationId xmlns:a16="http://schemas.microsoft.com/office/drawing/2014/main" id="{BB4CA814-5132-46BC-4199-7F8877472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82" y="1855429"/>
            <a:ext cx="5271212" cy="2262894"/>
          </a:xfrm>
          <a:prstGeom prst="rect">
            <a:avLst/>
          </a:prstGeom>
        </p:spPr>
      </p:pic>
      <p:pic>
        <p:nvPicPr>
          <p:cNvPr id="11" name="Picture 10">
            <a:extLst>
              <a:ext uri="{FF2B5EF4-FFF2-40B4-BE49-F238E27FC236}">
                <a16:creationId xmlns:a16="http://schemas.microsoft.com/office/drawing/2014/main" id="{0EBA6666-395A-F26D-C06B-3259FD540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394" y="2649418"/>
            <a:ext cx="6230394" cy="945685"/>
          </a:xfrm>
          <a:prstGeom prst="rect">
            <a:avLst/>
          </a:prstGeom>
        </p:spPr>
      </p:pic>
    </p:spTree>
    <p:extLst>
      <p:ext uri="{BB962C8B-B14F-4D97-AF65-F5344CB8AC3E}">
        <p14:creationId xmlns:p14="http://schemas.microsoft.com/office/powerpoint/2010/main" val="3514501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A6A4-D3AA-D7A5-0F8D-C825A588BB1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9D0F3EE0-05F6-7B2D-408E-F50F57BB8A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0364375F-A9EE-C95A-22B6-2C391298A89F}"/>
              </a:ext>
            </a:extLst>
          </p:cNvPr>
          <p:cNvSpPr txBox="1"/>
          <p:nvPr/>
        </p:nvSpPr>
        <p:spPr>
          <a:xfrm>
            <a:off x="2554940" y="-122518"/>
            <a:ext cx="708210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a:t>
            </a:r>
          </a:p>
        </p:txBody>
      </p:sp>
      <p:grpSp>
        <p:nvGrpSpPr>
          <p:cNvPr id="6" name="Group 2">
            <a:extLst>
              <a:ext uri="{FF2B5EF4-FFF2-40B4-BE49-F238E27FC236}">
                <a16:creationId xmlns:a16="http://schemas.microsoft.com/office/drawing/2014/main" id="{29F2D9BA-AB01-21D3-FFA8-DF48E3428449}"/>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D5887E3B-8918-96E3-0CAF-A86461D03623}"/>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60AE8B93-052E-9DA4-330E-AF21168F674E}"/>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C95A7CC5-CE4F-B3F9-D41F-F6F00930D138}"/>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67 VGG19 Architecture</a:t>
            </a:r>
          </a:p>
        </p:txBody>
      </p:sp>
      <p:grpSp>
        <p:nvGrpSpPr>
          <p:cNvPr id="18" name="Group 5">
            <a:extLst>
              <a:ext uri="{FF2B5EF4-FFF2-40B4-BE49-F238E27FC236}">
                <a16:creationId xmlns:a16="http://schemas.microsoft.com/office/drawing/2014/main" id="{7AC0BED4-5980-EC21-10C5-2B765F3E801B}"/>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6D5E42B2-F92B-265A-AB29-93B6652858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CDED703F-D26D-63E1-54BD-1CDDD40E09DC}"/>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68912197-D200-936D-389E-90F6A842D82E}"/>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Deep Architecture: VGG19 has 19 layers, offering a deep network for complex feature extraction.</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9D833609-2102-7E03-4661-121D1D5B62B8}"/>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26411E88-7891-17A6-1440-0FC695292A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61D77427-A0D9-A87F-776E-62AAEE28FBFF}"/>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E061A4B3-0122-82F3-601F-5A172ABDB002}"/>
              </a:ext>
            </a:extLst>
          </p:cNvPr>
          <p:cNvSpPr txBox="1"/>
          <p:nvPr/>
        </p:nvSpPr>
        <p:spPr>
          <a:xfrm>
            <a:off x="2269796" y="4728535"/>
            <a:ext cx="9322436"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Simple Design: Uses 3x3 convolution filters and 2x2 max-pooling layers, ensuring simplicity and efficiency.</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5124" name="Picture 4" descr="VGG-19 Architecture [39]. VGG-19 has 16 convolution layers grouped into 5 blocks. After every block, there is a Maxpool layer that decreases the size of the input image by 2 and increases the number of filters of the convolution layer also by 2. The dimensions of the last three dense layers in block 6 are 4096, 4096, and 1000 respectively. VGG classifies the input images into 1000 different categories. As there are two output classes in this study the dimension of fc8 is set to two">
            <a:extLst>
              <a:ext uri="{FF2B5EF4-FFF2-40B4-BE49-F238E27FC236}">
                <a16:creationId xmlns:a16="http://schemas.microsoft.com/office/drawing/2014/main" id="{9F15E0AC-D479-E880-631B-16D5A4173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8" y="832714"/>
            <a:ext cx="8186405"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857736-B5E9-8D70-2D3A-3E2028636277}"/>
              </a:ext>
            </a:extLst>
          </p:cNvPr>
          <p:cNvSpPr txBox="1"/>
          <p:nvPr/>
        </p:nvSpPr>
        <p:spPr>
          <a:xfrm>
            <a:off x="1007872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[24]</a:t>
            </a:r>
          </a:p>
        </p:txBody>
      </p:sp>
    </p:spTree>
    <p:extLst>
      <p:ext uri="{BB962C8B-B14F-4D97-AF65-F5344CB8AC3E}">
        <p14:creationId xmlns:p14="http://schemas.microsoft.com/office/powerpoint/2010/main" val="324097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E9B0-84D8-6AC7-F09D-651E8A213D1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E12B762F-7B3C-FA2D-DF69-1EDAE96B725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0197CF2F-336C-E8FF-E8EB-E1CD5E1E81ED}"/>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Problem Statement</a:t>
            </a:r>
          </a:p>
        </p:txBody>
      </p:sp>
      <p:sp>
        <p:nvSpPr>
          <p:cNvPr id="3" name="TextBox 2">
            <a:extLst>
              <a:ext uri="{FF2B5EF4-FFF2-40B4-BE49-F238E27FC236}">
                <a16:creationId xmlns:a16="http://schemas.microsoft.com/office/drawing/2014/main" id="{36C2E2B6-1819-583B-B06A-F91FFA54D50B}"/>
              </a:ext>
            </a:extLst>
          </p:cNvPr>
          <p:cNvSpPr txBox="1"/>
          <p:nvPr/>
        </p:nvSpPr>
        <p:spPr>
          <a:xfrm>
            <a:off x="668594" y="1608635"/>
            <a:ext cx="11248103" cy="1938992"/>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Develop an advanced machine learning model to detect kidney stones from medical images, classified into two categories: Normal (no stones) and Stone (presence of stones). This solution aims to enhance diagnostic accuracy, streamline detection processes, and support healthcare professionals in providing timely and effective treatment for kidney stone patients.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055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74F69-61D4-C363-9BAE-E7E475C7295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06D6C577-1A6E-F018-FFD2-E0868A66178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0DCBC23-2D79-964D-969E-F565E3E6E62D}"/>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a:t>
            </a:r>
          </a:p>
        </p:txBody>
      </p:sp>
      <p:sp>
        <p:nvSpPr>
          <p:cNvPr id="10" name="TextBox 9">
            <a:extLst>
              <a:ext uri="{FF2B5EF4-FFF2-40B4-BE49-F238E27FC236}">
                <a16:creationId xmlns:a16="http://schemas.microsoft.com/office/drawing/2014/main" id="{A6EAA772-3953-825E-CCBF-7C7B2A27344F}"/>
              </a:ext>
            </a:extLst>
          </p:cNvPr>
          <p:cNvSpPr txBox="1"/>
          <p:nvPr/>
        </p:nvSpPr>
        <p:spPr>
          <a:xfrm>
            <a:off x="2120141"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68 Confusion Matrix for VGG19</a:t>
            </a:r>
          </a:p>
        </p:txBody>
      </p:sp>
      <p:sp>
        <p:nvSpPr>
          <p:cNvPr id="13" name="TextBox 12">
            <a:extLst>
              <a:ext uri="{FF2B5EF4-FFF2-40B4-BE49-F238E27FC236}">
                <a16:creationId xmlns:a16="http://schemas.microsoft.com/office/drawing/2014/main" id="{C943CD7D-D00F-E2E3-F26A-AB25BA825F7C}"/>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69 Fitness vs Generations for VGG19</a:t>
            </a:r>
          </a:p>
        </p:txBody>
      </p:sp>
      <p:pic>
        <p:nvPicPr>
          <p:cNvPr id="5" name="Picture 4">
            <a:extLst>
              <a:ext uri="{FF2B5EF4-FFF2-40B4-BE49-F238E27FC236}">
                <a16:creationId xmlns:a16="http://schemas.microsoft.com/office/drawing/2014/main" id="{99BDF3FE-9321-B063-9DB3-FE992D668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70" y="963915"/>
            <a:ext cx="5525515" cy="4144136"/>
          </a:xfrm>
          <a:prstGeom prst="rect">
            <a:avLst/>
          </a:prstGeom>
        </p:spPr>
      </p:pic>
      <p:pic>
        <p:nvPicPr>
          <p:cNvPr id="8" name="Picture 7">
            <a:extLst>
              <a:ext uri="{FF2B5EF4-FFF2-40B4-BE49-F238E27FC236}">
                <a16:creationId xmlns:a16="http://schemas.microsoft.com/office/drawing/2014/main" id="{D370E98F-2293-E065-5931-E15CC1A879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981" y="881221"/>
            <a:ext cx="5525516" cy="4144137"/>
          </a:xfrm>
          <a:prstGeom prst="rect">
            <a:avLst/>
          </a:prstGeom>
        </p:spPr>
      </p:pic>
    </p:spTree>
    <p:extLst>
      <p:ext uri="{BB962C8B-B14F-4D97-AF65-F5344CB8AC3E}">
        <p14:creationId xmlns:p14="http://schemas.microsoft.com/office/powerpoint/2010/main" val="150203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02AFB-033B-1A9B-D493-ADBEF23EAE8A}"/>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8BEC9B1-B0B5-6B26-3B36-1B02396DECD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97A7174-A965-5FCE-0551-E479BF7EB8F9}"/>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a:t>
            </a:r>
          </a:p>
        </p:txBody>
      </p:sp>
      <p:sp>
        <p:nvSpPr>
          <p:cNvPr id="10" name="TextBox 9">
            <a:extLst>
              <a:ext uri="{FF2B5EF4-FFF2-40B4-BE49-F238E27FC236}">
                <a16:creationId xmlns:a16="http://schemas.microsoft.com/office/drawing/2014/main" id="{A2D7042D-2CDF-6363-605B-CB4B1AB5B114}"/>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70 MSE vs Epochs for VGG19</a:t>
            </a:r>
          </a:p>
        </p:txBody>
      </p:sp>
      <p:sp>
        <p:nvSpPr>
          <p:cNvPr id="13" name="TextBox 12">
            <a:extLst>
              <a:ext uri="{FF2B5EF4-FFF2-40B4-BE49-F238E27FC236}">
                <a16:creationId xmlns:a16="http://schemas.microsoft.com/office/drawing/2014/main" id="{33A8E583-1626-CC4B-202C-218D49217970}"/>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71 Sensitivity Analysis for VGG19</a:t>
            </a:r>
          </a:p>
        </p:txBody>
      </p:sp>
      <p:pic>
        <p:nvPicPr>
          <p:cNvPr id="6" name="Picture 5">
            <a:extLst>
              <a:ext uri="{FF2B5EF4-FFF2-40B4-BE49-F238E27FC236}">
                <a16:creationId xmlns:a16="http://schemas.microsoft.com/office/drawing/2014/main" id="{DDE93B00-6330-0340-488A-BCC24BA89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63" y="724132"/>
            <a:ext cx="5819134" cy="4364351"/>
          </a:xfrm>
          <a:prstGeom prst="rect">
            <a:avLst/>
          </a:prstGeom>
        </p:spPr>
      </p:pic>
      <p:pic>
        <p:nvPicPr>
          <p:cNvPr id="9" name="Picture 8">
            <a:extLst>
              <a:ext uri="{FF2B5EF4-FFF2-40B4-BE49-F238E27FC236}">
                <a16:creationId xmlns:a16="http://schemas.microsoft.com/office/drawing/2014/main" id="{B1422695-7B38-5D93-E78D-F2E506C11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597" y="641201"/>
            <a:ext cx="6040284" cy="4530213"/>
          </a:xfrm>
          <a:prstGeom prst="rect">
            <a:avLst/>
          </a:prstGeom>
        </p:spPr>
      </p:pic>
    </p:spTree>
    <p:extLst>
      <p:ext uri="{BB962C8B-B14F-4D97-AF65-F5344CB8AC3E}">
        <p14:creationId xmlns:p14="http://schemas.microsoft.com/office/powerpoint/2010/main" val="169929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F57FE-8FB9-7A59-3964-09A3F4B61B9C}"/>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254B98F-C3D6-AA8F-9BE8-DFABED6440C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3811D426-554C-BF4E-9D8A-449C97A49329}"/>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a:t>
            </a:r>
          </a:p>
        </p:txBody>
      </p:sp>
      <p:sp>
        <p:nvSpPr>
          <p:cNvPr id="10" name="TextBox 9">
            <a:extLst>
              <a:ext uri="{FF2B5EF4-FFF2-40B4-BE49-F238E27FC236}">
                <a16:creationId xmlns:a16="http://schemas.microsoft.com/office/drawing/2014/main" id="{C3DE5912-498D-626D-418F-B738D9900D45}"/>
              </a:ext>
            </a:extLst>
          </p:cNvPr>
          <p:cNvSpPr txBox="1"/>
          <p:nvPr/>
        </p:nvSpPr>
        <p:spPr>
          <a:xfrm>
            <a:off x="2407810" y="530043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72 Training Regression for VGG19</a:t>
            </a:r>
          </a:p>
        </p:txBody>
      </p:sp>
      <p:sp>
        <p:nvSpPr>
          <p:cNvPr id="13" name="TextBox 12">
            <a:extLst>
              <a:ext uri="{FF2B5EF4-FFF2-40B4-BE49-F238E27FC236}">
                <a16:creationId xmlns:a16="http://schemas.microsoft.com/office/drawing/2014/main" id="{7B224BB5-8A2F-84CB-511D-AAC7C62AC255}"/>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73 Testing Regression for VGG19</a:t>
            </a:r>
          </a:p>
        </p:txBody>
      </p:sp>
      <p:pic>
        <p:nvPicPr>
          <p:cNvPr id="5" name="Picture 4">
            <a:extLst>
              <a:ext uri="{FF2B5EF4-FFF2-40B4-BE49-F238E27FC236}">
                <a16:creationId xmlns:a16="http://schemas.microsoft.com/office/drawing/2014/main" id="{86AFB6FC-419D-3FCC-78F5-E6E84BF41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36" y="907530"/>
            <a:ext cx="5764818" cy="4323614"/>
          </a:xfrm>
          <a:prstGeom prst="rect">
            <a:avLst/>
          </a:prstGeom>
        </p:spPr>
      </p:pic>
      <p:pic>
        <p:nvPicPr>
          <p:cNvPr id="8" name="Picture 7">
            <a:extLst>
              <a:ext uri="{FF2B5EF4-FFF2-40B4-BE49-F238E27FC236}">
                <a16:creationId xmlns:a16="http://schemas.microsoft.com/office/drawing/2014/main" id="{AD7E77FF-3F1C-B14A-A279-9934DED19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581" y="815964"/>
            <a:ext cx="5979289" cy="4484467"/>
          </a:xfrm>
          <a:prstGeom prst="rect">
            <a:avLst/>
          </a:prstGeom>
        </p:spPr>
      </p:pic>
    </p:spTree>
    <p:extLst>
      <p:ext uri="{BB962C8B-B14F-4D97-AF65-F5344CB8AC3E}">
        <p14:creationId xmlns:p14="http://schemas.microsoft.com/office/powerpoint/2010/main" val="34951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8FEC-79C1-A652-406F-70BCEEBD230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852E4C07-177B-EF52-6B93-679E8DF8D3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4E3AEB2D-9E74-9BBD-E25A-159291FF78AF}"/>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a:t>
            </a:r>
          </a:p>
        </p:txBody>
      </p:sp>
      <p:sp>
        <p:nvSpPr>
          <p:cNvPr id="10" name="TextBox 9">
            <a:extLst>
              <a:ext uri="{FF2B5EF4-FFF2-40B4-BE49-F238E27FC236}">
                <a16:creationId xmlns:a16="http://schemas.microsoft.com/office/drawing/2014/main" id="{767AEFB1-DE3C-887F-7116-47619C981017}"/>
              </a:ext>
            </a:extLst>
          </p:cNvPr>
          <p:cNvSpPr txBox="1"/>
          <p:nvPr/>
        </p:nvSpPr>
        <p:spPr>
          <a:xfrm>
            <a:off x="5123907" y="51477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74 All Data Regression for VGG19</a:t>
            </a:r>
          </a:p>
        </p:txBody>
      </p:sp>
      <p:pic>
        <p:nvPicPr>
          <p:cNvPr id="6" name="Picture 5">
            <a:extLst>
              <a:ext uri="{FF2B5EF4-FFF2-40B4-BE49-F238E27FC236}">
                <a16:creationId xmlns:a16="http://schemas.microsoft.com/office/drawing/2014/main" id="{2AE2D922-9EBE-0758-0DB1-B7BDA4F57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001" y="627448"/>
            <a:ext cx="5959977" cy="4469983"/>
          </a:xfrm>
          <a:prstGeom prst="rect">
            <a:avLst/>
          </a:prstGeom>
        </p:spPr>
      </p:pic>
    </p:spTree>
    <p:extLst>
      <p:ext uri="{BB962C8B-B14F-4D97-AF65-F5344CB8AC3E}">
        <p14:creationId xmlns:p14="http://schemas.microsoft.com/office/powerpoint/2010/main" val="125078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F0C41-188E-67C8-6FF8-853593BA106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E490CF2-4235-F1AD-EA59-47BA7A554A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6C84240-9B1F-BF3E-D32D-1FBA8F7FDEC1}"/>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VGG19: Evaluation Metrics</a:t>
            </a:r>
          </a:p>
        </p:txBody>
      </p:sp>
      <p:sp>
        <p:nvSpPr>
          <p:cNvPr id="10" name="TextBox 9">
            <a:extLst>
              <a:ext uri="{FF2B5EF4-FFF2-40B4-BE49-F238E27FC236}">
                <a16:creationId xmlns:a16="http://schemas.microsoft.com/office/drawing/2014/main" id="{29D9DA76-39C3-2628-90DC-6FE3836EE749}"/>
              </a:ext>
            </a:extLst>
          </p:cNvPr>
          <p:cNvSpPr txBox="1"/>
          <p:nvPr/>
        </p:nvSpPr>
        <p:spPr>
          <a:xfrm>
            <a:off x="1981501"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75 Evaluation Metrics for VGG19</a:t>
            </a:r>
          </a:p>
        </p:txBody>
      </p:sp>
      <p:sp>
        <p:nvSpPr>
          <p:cNvPr id="9" name="TextBox 8">
            <a:extLst>
              <a:ext uri="{FF2B5EF4-FFF2-40B4-BE49-F238E27FC236}">
                <a16:creationId xmlns:a16="http://schemas.microsoft.com/office/drawing/2014/main" id="{9991196C-4A99-8CDF-56A9-BD44FB2B7605}"/>
              </a:ext>
            </a:extLst>
          </p:cNvPr>
          <p:cNvSpPr txBox="1"/>
          <p:nvPr/>
        </p:nvSpPr>
        <p:spPr>
          <a:xfrm>
            <a:off x="7844014"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76 Model Metrics for VGG19</a:t>
            </a:r>
          </a:p>
        </p:txBody>
      </p:sp>
      <p:pic>
        <p:nvPicPr>
          <p:cNvPr id="6" name="Picture 5">
            <a:extLst>
              <a:ext uri="{FF2B5EF4-FFF2-40B4-BE49-F238E27FC236}">
                <a16:creationId xmlns:a16="http://schemas.microsoft.com/office/drawing/2014/main" id="{8EA44DE2-99E2-1619-8F51-6DA257C4C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9" y="1838722"/>
            <a:ext cx="5310129" cy="2279601"/>
          </a:xfrm>
          <a:prstGeom prst="rect">
            <a:avLst/>
          </a:prstGeom>
        </p:spPr>
      </p:pic>
      <p:pic>
        <p:nvPicPr>
          <p:cNvPr id="8" name="Picture 7">
            <a:extLst>
              <a:ext uri="{FF2B5EF4-FFF2-40B4-BE49-F238E27FC236}">
                <a16:creationId xmlns:a16="http://schemas.microsoft.com/office/drawing/2014/main" id="{2155F12C-488F-6EA5-EC56-3849C52BB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805" y="2635007"/>
            <a:ext cx="6066702" cy="940431"/>
          </a:xfrm>
          <a:prstGeom prst="rect">
            <a:avLst/>
          </a:prstGeom>
        </p:spPr>
      </p:pic>
    </p:spTree>
    <p:extLst>
      <p:ext uri="{BB962C8B-B14F-4D97-AF65-F5344CB8AC3E}">
        <p14:creationId xmlns:p14="http://schemas.microsoft.com/office/powerpoint/2010/main" val="143043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9EF5-E7E4-F4F7-35D2-1A24735E6B40}"/>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19474F0D-580C-17EB-6236-2D1753D4BB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790BD1E5-E663-FD29-3DE6-8492718BA9C5}"/>
              </a:ext>
            </a:extLst>
          </p:cNvPr>
          <p:cNvSpPr txBox="1"/>
          <p:nvPr/>
        </p:nvSpPr>
        <p:spPr>
          <a:xfrm>
            <a:off x="2554940" y="-122518"/>
            <a:ext cx="7082100"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a:t>
            </a:r>
          </a:p>
        </p:txBody>
      </p:sp>
      <p:grpSp>
        <p:nvGrpSpPr>
          <p:cNvPr id="6" name="Group 2">
            <a:extLst>
              <a:ext uri="{FF2B5EF4-FFF2-40B4-BE49-F238E27FC236}">
                <a16:creationId xmlns:a16="http://schemas.microsoft.com/office/drawing/2014/main" id="{A0569D86-6F86-5D0D-B7E2-B9339023C1DF}"/>
              </a:ext>
            </a:extLst>
          </p:cNvPr>
          <p:cNvGrpSpPr/>
          <p:nvPr/>
        </p:nvGrpSpPr>
        <p:grpSpPr>
          <a:xfrm>
            <a:off x="776715" y="564024"/>
            <a:ext cx="11248525" cy="5160260"/>
            <a:chOff x="0" y="-40259"/>
            <a:chExt cx="2623096" cy="1866598"/>
          </a:xfrm>
          <a:solidFill>
            <a:srgbClr val="002060"/>
          </a:solidFill>
        </p:grpSpPr>
        <p:sp>
          <p:nvSpPr>
            <p:cNvPr id="7" name="Freeform 3">
              <a:extLst>
                <a:ext uri="{FF2B5EF4-FFF2-40B4-BE49-F238E27FC236}">
                  <a16:creationId xmlns:a16="http://schemas.microsoft.com/office/drawing/2014/main" id="{53B81D4A-A70A-0744-05CB-5EDAE3B54D16}"/>
                </a:ext>
              </a:extLst>
            </p:cNvPr>
            <p:cNvSpPr/>
            <p:nvPr/>
          </p:nvSpPr>
          <p:spPr>
            <a:xfrm>
              <a:off x="0" y="0"/>
              <a:ext cx="2623096" cy="1809448"/>
            </a:xfrm>
            <a:custGeom>
              <a:avLst/>
              <a:gdLst/>
              <a:ahLst/>
              <a:cxnLst/>
              <a:rect l="l" t="t" r="r" b="b"/>
              <a:pathLst>
                <a:path w="2623096" h="1809448">
                  <a:moveTo>
                    <a:pt x="52081" y="0"/>
                  </a:moveTo>
                  <a:lnTo>
                    <a:pt x="2571015" y="0"/>
                  </a:lnTo>
                  <a:cubicBezTo>
                    <a:pt x="2584827" y="0"/>
                    <a:pt x="2598075" y="5487"/>
                    <a:pt x="2607842" y="15254"/>
                  </a:cubicBezTo>
                  <a:cubicBezTo>
                    <a:pt x="2617609" y="25021"/>
                    <a:pt x="2623096" y="38269"/>
                    <a:pt x="2623096" y="52081"/>
                  </a:cubicBezTo>
                  <a:lnTo>
                    <a:pt x="2623096" y="1757366"/>
                  </a:lnTo>
                  <a:cubicBezTo>
                    <a:pt x="2623096" y="1771179"/>
                    <a:pt x="2617609" y="1784426"/>
                    <a:pt x="2607842" y="1794193"/>
                  </a:cubicBezTo>
                  <a:cubicBezTo>
                    <a:pt x="2598075" y="1803961"/>
                    <a:pt x="2584827" y="1809448"/>
                    <a:pt x="2571015" y="1809448"/>
                  </a:cubicBezTo>
                  <a:lnTo>
                    <a:pt x="52081" y="1809448"/>
                  </a:lnTo>
                  <a:cubicBezTo>
                    <a:pt x="38269" y="1809448"/>
                    <a:pt x="25021" y="1803961"/>
                    <a:pt x="15254" y="1794193"/>
                  </a:cubicBezTo>
                  <a:cubicBezTo>
                    <a:pt x="5487" y="1784426"/>
                    <a:pt x="0" y="1771179"/>
                    <a:pt x="0" y="1757366"/>
                  </a:cubicBezTo>
                  <a:lnTo>
                    <a:pt x="0" y="52081"/>
                  </a:lnTo>
                  <a:cubicBezTo>
                    <a:pt x="0" y="38269"/>
                    <a:pt x="5487" y="25021"/>
                    <a:pt x="15254" y="15254"/>
                  </a:cubicBezTo>
                  <a:cubicBezTo>
                    <a:pt x="25021" y="5487"/>
                    <a:pt x="38269" y="0"/>
                    <a:pt x="52081" y="0"/>
                  </a:cubicBezTo>
                  <a:close/>
                </a:path>
              </a:pathLst>
            </a:custGeom>
            <a:grpFill/>
          </p:spPr>
        </p:sp>
        <p:sp>
          <p:nvSpPr>
            <p:cNvPr id="8" name="TextBox 4">
              <a:extLst>
                <a:ext uri="{FF2B5EF4-FFF2-40B4-BE49-F238E27FC236}">
                  <a16:creationId xmlns:a16="http://schemas.microsoft.com/office/drawing/2014/main" id="{449DFE91-D7ED-858E-543E-1FCEB493419F}"/>
                </a:ext>
              </a:extLst>
            </p:cNvPr>
            <p:cNvSpPr txBox="1"/>
            <p:nvPr/>
          </p:nvSpPr>
          <p:spPr>
            <a:xfrm>
              <a:off x="0" y="-40259"/>
              <a:ext cx="2623096" cy="1866598"/>
            </a:xfrm>
            <a:prstGeom prst="rect">
              <a:avLst/>
            </a:prstGeom>
            <a:noFill/>
          </p:spPr>
          <p:txBody>
            <a:bodyPr lIns="50800" tIns="50800" rIns="50800" bIns="50800" rtlCol="0" anchor="ctr"/>
            <a:lstStyle/>
            <a:p>
              <a:pPr algn="ctr">
                <a:lnSpc>
                  <a:spcPts val="4479"/>
                </a:lnSpc>
              </a:pPr>
              <a:endParaRPr/>
            </a:p>
          </p:txBody>
        </p:sp>
      </p:grpSp>
      <p:sp>
        <p:nvSpPr>
          <p:cNvPr id="9" name="TextBox 8">
            <a:extLst>
              <a:ext uri="{FF2B5EF4-FFF2-40B4-BE49-F238E27FC236}">
                <a16:creationId xmlns:a16="http://schemas.microsoft.com/office/drawing/2014/main" id="{783A7FCF-494F-6B1C-9DAA-7EF813C0DF4D}"/>
              </a:ext>
            </a:extLst>
          </p:cNvPr>
          <p:cNvSpPr txBox="1"/>
          <p:nvPr/>
        </p:nvSpPr>
        <p:spPr>
          <a:xfrm>
            <a:off x="9151759" y="1977384"/>
            <a:ext cx="194557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Times New Roman" panose="02020603050405020304" pitchFamily="18" charset="0"/>
                <a:ea typeface="Squada One"/>
                <a:cs typeface="Times New Roman" panose="02020603050405020304" pitchFamily="18" charset="0"/>
                <a:sym typeface="Squada One"/>
              </a:rPr>
              <a:t>Fig. 77 ResNet50 Architecture</a:t>
            </a:r>
          </a:p>
        </p:txBody>
      </p:sp>
      <p:grpSp>
        <p:nvGrpSpPr>
          <p:cNvPr id="18" name="Group 5">
            <a:extLst>
              <a:ext uri="{FF2B5EF4-FFF2-40B4-BE49-F238E27FC236}">
                <a16:creationId xmlns:a16="http://schemas.microsoft.com/office/drawing/2014/main" id="{1A7A2DED-2EA8-634B-6C48-03A8FBE01A0B}"/>
              </a:ext>
            </a:extLst>
          </p:cNvPr>
          <p:cNvGrpSpPr/>
          <p:nvPr/>
        </p:nvGrpSpPr>
        <p:grpSpPr>
          <a:xfrm>
            <a:off x="1385933" y="3771406"/>
            <a:ext cx="699198" cy="667316"/>
            <a:chOff x="0" y="0"/>
            <a:chExt cx="812800" cy="812800"/>
          </a:xfrm>
        </p:grpSpPr>
        <p:sp>
          <p:nvSpPr>
            <p:cNvPr id="19" name="Freeform 6">
              <a:extLst>
                <a:ext uri="{FF2B5EF4-FFF2-40B4-BE49-F238E27FC236}">
                  <a16:creationId xmlns:a16="http://schemas.microsoft.com/office/drawing/2014/main" id="{AB49F8A8-1799-0B57-C811-2EFD44D4B7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0" name="TextBox 7">
              <a:extLst>
                <a:ext uri="{FF2B5EF4-FFF2-40B4-BE49-F238E27FC236}">
                  <a16:creationId xmlns:a16="http://schemas.microsoft.com/office/drawing/2014/main" id="{142795B5-DEBF-7628-0865-361030FA2815}"/>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1</a:t>
              </a:r>
            </a:p>
          </p:txBody>
        </p:sp>
      </p:grpSp>
      <p:sp>
        <p:nvSpPr>
          <p:cNvPr id="21" name="TextBox 19">
            <a:extLst>
              <a:ext uri="{FF2B5EF4-FFF2-40B4-BE49-F238E27FC236}">
                <a16:creationId xmlns:a16="http://schemas.microsoft.com/office/drawing/2014/main" id="{25B283E4-400F-12D1-92ED-BF818952B8E4}"/>
              </a:ext>
            </a:extLst>
          </p:cNvPr>
          <p:cNvSpPr txBox="1"/>
          <p:nvPr/>
        </p:nvSpPr>
        <p:spPr>
          <a:xfrm>
            <a:off x="2269796" y="3841037"/>
            <a:ext cx="8470721"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Residual Connections: </a:t>
            </a:r>
            <a:r>
              <a:rPr lang="en-US" sz="2000" dirty="0" err="1">
                <a:solidFill>
                  <a:schemeClr val="bg1"/>
                </a:solidFill>
                <a:latin typeface="Times New Roman" panose="02020603050405020304" pitchFamily="18" charset="0"/>
                <a:cs typeface="Times New Roman" panose="02020603050405020304" pitchFamily="18" charset="0"/>
              </a:rPr>
              <a:t>ResNet</a:t>
            </a:r>
            <a:r>
              <a:rPr lang="en-US" sz="2000" dirty="0">
                <a:solidFill>
                  <a:schemeClr val="bg1"/>
                </a:solidFill>
                <a:latin typeface="Times New Roman" panose="02020603050405020304" pitchFamily="18" charset="0"/>
                <a:cs typeface="Times New Roman" panose="02020603050405020304" pitchFamily="18" charset="0"/>
              </a:rPr>
              <a:t> uses skip connections (residuals) to bypass layers, solving vanishing gradient issues.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grpSp>
        <p:nvGrpSpPr>
          <p:cNvPr id="22" name="Group 5">
            <a:extLst>
              <a:ext uri="{FF2B5EF4-FFF2-40B4-BE49-F238E27FC236}">
                <a16:creationId xmlns:a16="http://schemas.microsoft.com/office/drawing/2014/main" id="{0505C2F0-086B-3B0E-35E2-4FB5E9D9F913}"/>
              </a:ext>
            </a:extLst>
          </p:cNvPr>
          <p:cNvGrpSpPr/>
          <p:nvPr/>
        </p:nvGrpSpPr>
        <p:grpSpPr>
          <a:xfrm>
            <a:off x="1385933" y="4712895"/>
            <a:ext cx="699198" cy="667316"/>
            <a:chOff x="0" y="0"/>
            <a:chExt cx="812800" cy="812800"/>
          </a:xfrm>
        </p:grpSpPr>
        <p:sp>
          <p:nvSpPr>
            <p:cNvPr id="23" name="Freeform 6">
              <a:extLst>
                <a:ext uri="{FF2B5EF4-FFF2-40B4-BE49-F238E27FC236}">
                  <a16:creationId xmlns:a16="http://schemas.microsoft.com/office/drawing/2014/main" id="{FFB5A08E-FD52-9230-5CA7-914CA5C105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p:spPr>
        </p:sp>
        <p:sp>
          <p:nvSpPr>
            <p:cNvPr id="24" name="TextBox 7">
              <a:extLst>
                <a:ext uri="{FF2B5EF4-FFF2-40B4-BE49-F238E27FC236}">
                  <a16:creationId xmlns:a16="http://schemas.microsoft.com/office/drawing/2014/main" id="{A2667E80-B944-9E4D-BD65-479B5B2AB092}"/>
                </a:ext>
              </a:extLst>
            </p:cNvPr>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FFFFF"/>
                  </a:solidFill>
                  <a:latin typeface="Varela Round"/>
                  <a:ea typeface="Varela Round"/>
                  <a:cs typeface="Varela Round"/>
                  <a:sym typeface="Varela Round"/>
                </a:rPr>
                <a:t>2</a:t>
              </a:r>
            </a:p>
          </p:txBody>
        </p:sp>
      </p:grpSp>
      <p:sp>
        <p:nvSpPr>
          <p:cNvPr id="25" name="TextBox 19">
            <a:extLst>
              <a:ext uri="{FF2B5EF4-FFF2-40B4-BE49-F238E27FC236}">
                <a16:creationId xmlns:a16="http://schemas.microsoft.com/office/drawing/2014/main" id="{DFEF8E0D-72B6-4D7F-F116-9992ECB105A9}"/>
              </a:ext>
            </a:extLst>
          </p:cNvPr>
          <p:cNvSpPr txBox="1"/>
          <p:nvPr/>
        </p:nvSpPr>
        <p:spPr>
          <a:xfrm>
            <a:off x="2269796" y="4728535"/>
            <a:ext cx="9322436" cy="615553"/>
          </a:xfrm>
          <a:prstGeom prst="rect">
            <a:avLst/>
          </a:prstGeom>
        </p:spPr>
        <p:txBody>
          <a:bodyPr wrap="square" lIns="0" tIns="0" rIns="0" bIns="0" rtlCol="0" anchor="t">
            <a:spAutoFit/>
          </a:bodyPr>
          <a:lstStyle/>
          <a:p>
            <a:r>
              <a:rPr lang="en-US" sz="2000" dirty="0">
                <a:solidFill>
                  <a:schemeClr val="bg1"/>
                </a:solidFill>
                <a:latin typeface="Times New Roman" panose="02020603050405020304" pitchFamily="18" charset="0"/>
                <a:cs typeface="Times New Roman" panose="02020603050405020304" pitchFamily="18" charset="0"/>
              </a:rPr>
              <a:t>Strong Performance: </a:t>
            </a:r>
            <a:r>
              <a:rPr lang="en-US" sz="2000" dirty="0" err="1">
                <a:solidFill>
                  <a:schemeClr val="bg1"/>
                </a:solidFill>
                <a:latin typeface="Times New Roman" panose="02020603050405020304" pitchFamily="18" charset="0"/>
                <a:cs typeface="Times New Roman" panose="02020603050405020304" pitchFamily="18" charset="0"/>
              </a:rPr>
              <a:t>ResNet</a:t>
            </a:r>
            <a:r>
              <a:rPr lang="en-US" sz="2000" dirty="0">
                <a:solidFill>
                  <a:schemeClr val="bg1"/>
                </a:solidFill>
                <a:latin typeface="Times New Roman" panose="02020603050405020304" pitchFamily="18" charset="0"/>
                <a:cs typeface="Times New Roman" panose="02020603050405020304" pitchFamily="18" charset="0"/>
              </a:rPr>
              <a:t> achieves state-of-the-art results in image classification and object detection tasks.</a:t>
            </a:r>
            <a:endParaRPr lang="en-US" sz="2000" dirty="0">
              <a:solidFill>
                <a:schemeClr val="bg1"/>
              </a:solidFill>
              <a:latin typeface="Times New Roman" panose="02020603050405020304" pitchFamily="18" charset="0"/>
              <a:ea typeface="Varela Round"/>
              <a:cs typeface="Times New Roman" panose="02020603050405020304" pitchFamily="18" charset="0"/>
              <a:sym typeface="Varela Round"/>
            </a:endParaRPr>
          </a:p>
        </p:txBody>
      </p:sp>
      <p:pic>
        <p:nvPicPr>
          <p:cNvPr id="6146" name="Picture 2" descr="The architecture of ResNet-50 model.">
            <a:extLst>
              <a:ext uri="{FF2B5EF4-FFF2-40B4-BE49-F238E27FC236}">
                <a16:creationId xmlns:a16="http://schemas.microsoft.com/office/drawing/2014/main" id="{1B3134C3-82D1-66F7-D8F5-EFCCB3E5D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111" y="793157"/>
            <a:ext cx="8235647" cy="2915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8D3402-76A4-F6CA-6C55-6788FB68558B}"/>
              </a:ext>
            </a:extLst>
          </p:cNvPr>
          <p:cNvSpPr txBox="1"/>
          <p:nvPr/>
        </p:nvSpPr>
        <p:spPr>
          <a:xfrm>
            <a:off x="10078720" y="21775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latin typeface="Times New Roman" panose="02020603050405020304" pitchFamily="18" charset="0"/>
                <a:ea typeface="Squada One"/>
                <a:cs typeface="Times New Roman" panose="02020603050405020304" pitchFamily="18" charset="0"/>
                <a:sym typeface="Squada One"/>
              </a:rPr>
              <a:t>[25]</a:t>
            </a:r>
          </a:p>
        </p:txBody>
      </p:sp>
    </p:spTree>
    <p:extLst>
      <p:ext uri="{BB962C8B-B14F-4D97-AF65-F5344CB8AC3E}">
        <p14:creationId xmlns:p14="http://schemas.microsoft.com/office/powerpoint/2010/main" val="22727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B8F42-80A0-BB1E-C23C-AE5CE1F075B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74560FFE-5048-9F86-A3EF-5802C2D62D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039D49C-40F2-B9BD-B6BE-D23AC1CA4623}"/>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a:t>
            </a:r>
          </a:p>
        </p:txBody>
      </p:sp>
      <p:sp>
        <p:nvSpPr>
          <p:cNvPr id="10" name="TextBox 9">
            <a:extLst>
              <a:ext uri="{FF2B5EF4-FFF2-40B4-BE49-F238E27FC236}">
                <a16:creationId xmlns:a16="http://schemas.microsoft.com/office/drawing/2014/main" id="{27E2143B-D895-7D6B-9933-6E57CD52B3AC}"/>
              </a:ext>
            </a:extLst>
          </p:cNvPr>
          <p:cNvSpPr txBox="1"/>
          <p:nvPr/>
        </p:nvSpPr>
        <p:spPr>
          <a:xfrm>
            <a:off x="2120141"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78 Confusion Matrix for ResNet50</a:t>
            </a:r>
          </a:p>
        </p:txBody>
      </p:sp>
      <p:sp>
        <p:nvSpPr>
          <p:cNvPr id="13" name="TextBox 12">
            <a:extLst>
              <a:ext uri="{FF2B5EF4-FFF2-40B4-BE49-F238E27FC236}">
                <a16:creationId xmlns:a16="http://schemas.microsoft.com/office/drawing/2014/main" id="{52CEE2FE-3ED9-97E1-223D-E179530FF647}"/>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79 Fitness vs Generations for ResNet50</a:t>
            </a:r>
          </a:p>
        </p:txBody>
      </p:sp>
      <p:pic>
        <p:nvPicPr>
          <p:cNvPr id="6" name="Picture 5">
            <a:extLst>
              <a:ext uri="{FF2B5EF4-FFF2-40B4-BE49-F238E27FC236}">
                <a16:creationId xmlns:a16="http://schemas.microsoft.com/office/drawing/2014/main" id="{6ECC2D10-2D45-3C1A-E563-6D4BE188D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9" y="777105"/>
            <a:ext cx="5966077" cy="4474558"/>
          </a:xfrm>
          <a:prstGeom prst="rect">
            <a:avLst/>
          </a:prstGeom>
        </p:spPr>
      </p:pic>
      <p:pic>
        <p:nvPicPr>
          <p:cNvPr id="9" name="Picture 8">
            <a:extLst>
              <a:ext uri="{FF2B5EF4-FFF2-40B4-BE49-F238E27FC236}">
                <a16:creationId xmlns:a16="http://schemas.microsoft.com/office/drawing/2014/main" id="{96EC59C6-D99D-D7C9-134F-C0F2581898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2691" y="777105"/>
            <a:ext cx="5751873" cy="4313904"/>
          </a:xfrm>
          <a:prstGeom prst="rect">
            <a:avLst/>
          </a:prstGeom>
        </p:spPr>
      </p:pic>
    </p:spTree>
    <p:extLst>
      <p:ext uri="{BB962C8B-B14F-4D97-AF65-F5344CB8AC3E}">
        <p14:creationId xmlns:p14="http://schemas.microsoft.com/office/powerpoint/2010/main" val="3269239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886D0-4F48-4AC9-E1B4-BB05346F183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03B3145D-18F8-526A-1FDD-2B43665A9E0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9C1B682-75C8-7E21-6FC9-58BFD27FBA6D}"/>
              </a:ext>
            </a:extLst>
          </p:cNvPr>
          <p:cNvSpPr txBox="1"/>
          <p:nvPr/>
        </p:nvSpPr>
        <p:spPr>
          <a:xfrm>
            <a:off x="924232" y="-100646"/>
            <a:ext cx="10609007"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a:t>
            </a:r>
          </a:p>
        </p:txBody>
      </p:sp>
      <p:sp>
        <p:nvSpPr>
          <p:cNvPr id="10" name="TextBox 9">
            <a:extLst>
              <a:ext uri="{FF2B5EF4-FFF2-40B4-BE49-F238E27FC236}">
                <a16:creationId xmlns:a16="http://schemas.microsoft.com/office/drawing/2014/main" id="{741ACFE4-6B8A-E6FF-3BAC-C445827781A1}"/>
              </a:ext>
            </a:extLst>
          </p:cNvPr>
          <p:cNvSpPr txBox="1"/>
          <p:nvPr/>
        </p:nvSpPr>
        <p:spPr>
          <a:xfrm>
            <a:off x="2360468" y="5370865"/>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80 MSE vs Epochs for ResNet50</a:t>
            </a:r>
          </a:p>
        </p:txBody>
      </p:sp>
      <p:sp>
        <p:nvSpPr>
          <p:cNvPr id="13" name="TextBox 12">
            <a:extLst>
              <a:ext uri="{FF2B5EF4-FFF2-40B4-BE49-F238E27FC236}">
                <a16:creationId xmlns:a16="http://schemas.microsoft.com/office/drawing/2014/main" id="{55824CFE-8AC8-6098-E6BD-0346C93BB432}"/>
              </a:ext>
            </a:extLst>
          </p:cNvPr>
          <p:cNvSpPr txBox="1"/>
          <p:nvPr/>
        </p:nvSpPr>
        <p:spPr>
          <a:xfrm>
            <a:off x="7950554" y="5300431"/>
            <a:ext cx="20463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81 Sensitivity Analysis for ResNet50</a:t>
            </a:r>
          </a:p>
        </p:txBody>
      </p:sp>
      <p:pic>
        <p:nvPicPr>
          <p:cNvPr id="5" name="Picture 4">
            <a:extLst>
              <a:ext uri="{FF2B5EF4-FFF2-40B4-BE49-F238E27FC236}">
                <a16:creationId xmlns:a16="http://schemas.microsoft.com/office/drawing/2014/main" id="{DCCE8A85-0116-A448-1449-B21113735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63" y="824778"/>
            <a:ext cx="5686605" cy="4264954"/>
          </a:xfrm>
          <a:prstGeom prst="rect">
            <a:avLst/>
          </a:prstGeom>
        </p:spPr>
      </p:pic>
      <p:pic>
        <p:nvPicPr>
          <p:cNvPr id="8" name="Picture 7">
            <a:extLst>
              <a:ext uri="{FF2B5EF4-FFF2-40B4-BE49-F238E27FC236}">
                <a16:creationId xmlns:a16="http://schemas.microsoft.com/office/drawing/2014/main" id="{26238770-CD5F-1545-8CAA-4E8AA454E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961" y="775722"/>
            <a:ext cx="5817420" cy="4363065"/>
          </a:xfrm>
          <a:prstGeom prst="rect">
            <a:avLst/>
          </a:prstGeom>
        </p:spPr>
      </p:pic>
    </p:spTree>
    <p:extLst>
      <p:ext uri="{BB962C8B-B14F-4D97-AF65-F5344CB8AC3E}">
        <p14:creationId xmlns:p14="http://schemas.microsoft.com/office/powerpoint/2010/main" val="720083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A38FA-4561-07EB-FAA6-0DC2E7A64D52}"/>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6D4FAEEA-F8EF-E0E1-A901-2BF3043CAD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C72F888F-BAD6-63DD-D063-B32DB840B4CE}"/>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a:t>
            </a:r>
          </a:p>
        </p:txBody>
      </p:sp>
      <p:sp>
        <p:nvSpPr>
          <p:cNvPr id="10" name="TextBox 9">
            <a:extLst>
              <a:ext uri="{FF2B5EF4-FFF2-40B4-BE49-F238E27FC236}">
                <a16:creationId xmlns:a16="http://schemas.microsoft.com/office/drawing/2014/main" id="{28F4220C-1F1C-29E4-6F97-C166C51E6AFA}"/>
              </a:ext>
            </a:extLst>
          </p:cNvPr>
          <p:cNvSpPr txBox="1"/>
          <p:nvPr/>
        </p:nvSpPr>
        <p:spPr>
          <a:xfrm>
            <a:off x="2407810" y="530043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82 Training Regression for ResNet50</a:t>
            </a:r>
          </a:p>
        </p:txBody>
      </p:sp>
      <p:sp>
        <p:nvSpPr>
          <p:cNvPr id="13" name="TextBox 12">
            <a:extLst>
              <a:ext uri="{FF2B5EF4-FFF2-40B4-BE49-F238E27FC236}">
                <a16:creationId xmlns:a16="http://schemas.microsoft.com/office/drawing/2014/main" id="{8A62D7B6-8F62-51D7-7483-5EFD8BC3EBFA}"/>
              </a:ext>
            </a:extLst>
          </p:cNvPr>
          <p:cNvSpPr txBox="1"/>
          <p:nvPr/>
        </p:nvSpPr>
        <p:spPr>
          <a:xfrm>
            <a:off x="7950554" y="5300431"/>
            <a:ext cx="23438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83 Testing Regression for ResNet50</a:t>
            </a:r>
          </a:p>
        </p:txBody>
      </p:sp>
      <p:pic>
        <p:nvPicPr>
          <p:cNvPr id="6" name="Picture 5">
            <a:extLst>
              <a:ext uri="{FF2B5EF4-FFF2-40B4-BE49-F238E27FC236}">
                <a16:creationId xmlns:a16="http://schemas.microsoft.com/office/drawing/2014/main" id="{81AAA9FB-D2FF-04A5-0D41-AAC0AA0F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75" y="924232"/>
            <a:ext cx="5700046" cy="4275035"/>
          </a:xfrm>
          <a:prstGeom prst="rect">
            <a:avLst/>
          </a:prstGeom>
        </p:spPr>
      </p:pic>
      <p:pic>
        <p:nvPicPr>
          <p:cNvPr id="9" name="Picture 8">
            <a:extLst>
              <a:ext uri="{FF2B5EF4-FFF2-40B4-BE49-F238E27FC236}">
                <a16:creationId xmlns:a16="http://schemas.microsoft.com/office/drawing/2014/main" id="{EA5B6A95-35FA-1EA8-5C27-D854B681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560" y="824778"/>
            <a:ext cx="5882968" cy="4412226"/>
          </a:xfrm>
          <a:prstGeom prst="rect">
            <a:avLst/>
          </a:prstGeom>
        </p:spPr>
      </p:pic>
    </p:spTree>
    <p:extLst>
      <p:ext uri="{BB962C8B-B14F-4D97-AF65-F5344CB8AC3E}">
        <p14:creationId xmlns:p14="http://schemas.microsoft.com/office/powerpoint/2010/main" val="2499565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4CCC0-D6A4-4045-A75B-17173A2BB25A}"/>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D6F489F-AF25-8A36-D945-4A9473E9C39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AA82988E-91B4-4429-10AF-5FE544B1FD7B}"/>
              </a:ext>
            </a:extLst>
          </p:cNvPr>
          <p:cNvSpPr txBox="1"/>
          <p:nvPr/>
        </p:nvSpPr>
        <p:spPr>
          <a:xfrm>
            <a:off x="851288" y="-100646"/>
            <a:ext cx="10681951"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a:t>
            </a:r>
          </a:p>
        </p:txBody>
      </p:sp>
      <p:sp>
        <p:nvSpPr>
          <p:cNvPr id="10" name="TextBox 9">
            <a:extLst>
              <a:ext uri="{FF2B5EF4-FFF2-40B4-BE49-F238E27FC236}">
                <a16:creationId xmlns:a16="http://schemas.microsoft.com/office/drawing/2014/main" id="{ACC31105-AB52-7F06-9A5F-85BF8A5F7C4A}"/>
              </a:ext>
            </a:extLst>
          </p:cNvPr>
          <p:cNvSpPr txBox="1"/>
          <p:nvPr/>
        </p:nvSpPr>
        <p:spPr>
          <a:xfrm>
            <a:off x="5123907" y="5147754"/>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84 All Data Regression for </a:t>
            </a:r>
            <a:r>
              <a:rPr lang="en-US" sz="1400" dirty="0" err="1">
                <a:solidFill>
                  <a:schemeClr val="accent1"/>
                </a:solidFill>
                <a:latin typeface="Times New Roman" panose="02020603050405020304" pitchFamily="18" charset="0"/>
                <a:ea typeface="Squada One"/>
                <a:cs typeface="Times New Roman" panose="02020603050405020304" pitchFamily="18" charset="0"/>
                <a:sym typeface="Squada One"/>
              </a:rPr>
              <a:t>ResNet</a:t>
            </a:r>
            <a:endParaRPr lang="en-US" sz="1400" dirty="0">
              <a:solidFill>
                <a:schemeClr val="accent1"/>
              </a:solidFill>
              <a:latin typeface="Times New Roman" panose="02020603050405020304" pitchFamily="18" charset="0"/>
              <a:ea typeface="Squada One"/>
              <a:cs typeface="Times New Roman" panose="02020603050405020304" pitchFamily="18" charset="0"/>
              <a:sym typeface="Squada One"/>
            </a:endParaRPr>
          </a:p>
        </p:txBody>
      </p:sp>
      <p:pic>
        <p:nvPicPr>
          <p:cNvPr id="5" name="Picture 4">
            <a:extLst>
              <a:ext uri="{FF2B5EF4-FFF2-40B4-BE49-F238E27FC236}">
                <a16:creationId xmlns:a16="http://schemas.microsoft.com/office/drawing/2014/main" id="{558DF17E-05E7-A30B-1BD3-E89366FFF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1531" y="724132"/>
            <a:ext cx="5948938" cy="4461704"/>
          </a:xfrm>
          <a:prstGeom prst="rect">
            <a:avLst/>
          </a:prstGeom>
        </p:spPr>
      </p:pic>
    </p:spTree>
    <p:extLst>
      <p:ext uri="{BB962C8B-B14F-4D97-AF65-F5344CB8AC3E}">
        <p14:creationId xmlns:p14="http://schemas.microsoft.com/office/powerpoint/2010/main" val="2161982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3C232-38D0-A109-4A5B-CDAF69FA4BD1}"/>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124691EE-5FDB-3BFC-12B5-B9E880B948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3A2862A9-4EB1-7EC4-0686-501FC7533DEC}"/>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Motivation</a:t>
            </a:r>
          </a:p>
        </p:txBody>
      </p:sp>
      <p:sp>
        <p:nvSpPr>
          <p:cNvPr id="3" name="TextBox 2">
            <a:extLst>
              <a:ext uri="{FF2B5EF4-FFF2-40B4-BE49-F238E27FC236}">
                <a16:creationId xmlns:a16="http://schemas.microsoft.com/office/drawing/2014/main" id="{C59B7035-0AA5-5BD0-C47D-F6BB15C0CADD}"/>
              </a:ext>
            </a:extLst>
          </p:cNvPr>
          <p:cNvSpPr txBox="1"/>
          <p:nvPr/>
        </p:nvSpPr>
        <p:spPr>
          <a:xfrm>
            <a:off x="422787" y="841721"/>
            <a:ext cx="11523407" cy="4893647"/>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Prevalence of Kidney Stones: </a:t>
            </a:r>
            <a:r>
              <a:rPr lang="en-US" sz="2400" b="0" i="0" dirty="0">
                <a:solidFill>
                  <a:srgbClr val="000000"/>
                </a:solidFill>
                <a:effectLst/>
                <a:latin typeface="Times New Roman" panose="02020603050405020304" pitchFamily="18" charset="0"/>
                <a:cs typeface="Times New Roman" panose="02020603050405020304" pitchFamily="18" charset="0"/>
              </a:rPr>
              <a:t>Kidney stones are a growing global health concern, affecting millions of people annually. Timely detection is crucial to avoid complications and provide effective treatment, making early diagnosis a key priority.</a:t>
            </a: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Limitations of Traditional Methods: </a:t>
            </a:r>
            <a:r>
              <a:rPr lang="en-US" sz="2400" b="0" i="0" dirty="0">
                <a:solidFill>
                  <a:srgbClr val="000000"/>
                </a:solidFill>
                <a:effectLst/>
                <a:latin typeface="Times New Roman" panose="02020603050405020304" pitchFamily="18" charset="0"/>
                <a:cs typeface="Times New Roman" panose="02020603050405020304" pitchFamily="18" charset="0"/>
              </a:rPr>
              <a:t>Traditional methods of detecting kidney stones, such as physical examinations, X-rays, and CT scans, are often time-consuming, expensive, and reliant on human expertise. These methods may also involve long waiting times, which can delay critical treatment.</a:t>
            </a: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Potential of Machine Learning: </a:t>
            </a:r>
            <a:r>
              <a:rPr lang="en-US" sz="2400" b="0" i="0" dirty="0">
                <a:solidFill>
                  <a:srgbClr val="000000"/>
                </a:solidFill>
                <a:effectLst/>
                <a:latin typeface="Times New Roman" panose="02020603050405020304" pitchFamily="18" charset="0"/>
                <a:cs typeface="Times New Roman" panose="02020603050405020304" pitchFamily="18" charset="0"/>
              </a:rPr>
              <a:t>Machine learning algorithms can revolutionize kidney stone detection by automating the image classification process. With the ability to process vast amounts of medical images quickly, machine learning models can reduce human error and offer more consistent results.</a:t>
            </a:r>
          </a:p>
        </p:txBody>
      </p:sp>
    </p:spTree>
    <p:extLst>
      <p:ext uri="{BB962C8B-B14F-4D97-AF65-F5344CB8AC3E}">
        <p14:creationId xmlns:p14="http://schemas.microsoft.com/office/powerpoint/2010/main" val="1099170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D86B-8B2B-390A-7760-7FDA86ECED8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CB2B6AD6-4E4B-1C84-7BD2-E829E94F6E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8980CEA7-6580-4FD5-974D-501B5D6EF06B}"/>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ResNet50: Evaluation Metrics</a:t>
            </a:r>
          </a:p>
        </p:txBody>
      </p:sp>
      <p:sp>
        <p:nvSpPr>
          <p:cNvPr id="10" name="TextBox 9">
            <a:extLst>
              <a:ext uri="{FF2B5EF4-FFF2-40B4-BE49-F238E27FC236}">
                <a16:creationId xmlns:a16="http://schemas.microsoft.com/office/drawing/2014/main" id="{514B1866-D3A6-7EAA-61F4-DA54D82FCF05}"/>
              </a:ext>
            </a:extLst>
          </p:cNvPr>
          <p:cNvSpPr txBox="1"/>
          <p:nvPr/>
        </p:nvSpPr>
        <p:spPr>
          <a:xfrm>
            <a:off x="1981501"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85 Evaluation Metrics for ResNet50</a:t>
            </a:r>
          </a:p>
        </p:txBody>
      </p:sp>
      <p:sp>
        <p:nvSpPr>
          <p:cNvPr id="9" name="TextBox 8">
            <a:extLst>
              <a:ext uri="{FF2B5EF4-FFF2-40B4-BE49-F238E27FC236}">
                <a16:creationId xmlns:a16="http://schemas.microsoft.com/office/drawing/2014/main" id="{C175D2F3-3BF2-2E8C-9A5E-A8379CDE9A7D}"/>
              </a:ext>
            </a:extLst>
          </p:cNvPr>
          <p:cNvSpPr txBox="1"/>
          <p:nvPr/>
        </p:nvSpPr>
        <p:spPr>
          <a:xfrm>
            <a:off x="7844014" y="411832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86 Model Metrics for ResNet50</a:t>
            </a:r>
          </a:p>
        </p:txBody>
      </p:sp>
      <p:pic>
        <p:nvPicPr>
          <p:cNvPr id="5" name="Picture 4">
            <a:extLst>
              <a:ext uri="{FF2B5EF4-FFF2-40B4-BE49-F238E27FC236}">
                <a16:creationId xmlns:a16="http://schemas.microsoft.com/office/drawing/2014/main" id="{CD5949EA-D04A-DF4C-E396-65F0422A7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04" y="1891733"/>
            <a:ext cx="4983756" cy="2139491"/>
          </a:xfrm>
          <a:prstGeom prst="rect">
            <a:avLst/>
          </a:prstGeom>
        </p:spPr>
      </p:pic>
      <p:pic>
        <p:nvPicPr>
          <p:cNvPr id="11" name="Picture 10">
            <a:extLst>
              <a:ext uri="{FF2B5EF4-FFF2-40B4-BE49-F238E27FC236}">
                <a16:creationId xmlns:a16="http://schemas.microsoft.com/office/drawing/2014/main" id="{25E5A09B-B10B-4C0D-A6D5-4841774B1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2760" y="2699864"/>
            <a:ext cx="6349255" cy="941314"/>
          </a:xfrm>
          <a:prstGeom prst="rect">
            <a:avLst/>
          </a:prstGeom>
        </p:spPr>
      </p:pic>
    </p:spTree>
    <p:extLst>
      <p:ext uri="{BB962C8B-B14F-4D97-AF65-F5344CB8AC3E}">
        <p14:creationId xmlns:p14="http://schemas.microsoft.com/office/powerpoint/2010/main" val="1185456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0D3C5-7B21-AE4B-CEE0-F1D47F56885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0110BAF9-042B-BB0F-E900-01AF06D5A94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B7482210-D59B-5979-6009-1AA8FD6D4A24}"/>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All ML Models: Evaluation Metrics</a:t>
            </a:r>
          </a:p>
        </p:txBody>
      </p:sp>
      <p:sp>
        <p:nvSpPr>
          <p:cNvPr id="10" name="TextBox 9">
            <a:extLst>
              <a:ext uri="{FF2B5EF4-FFF2-40B4-BE49-F238E27FC236}">
                <a16:creationId xmlns:a16="http://schemas.microsoft.com/office/drawing/2014/main" id="{C4D5BEED-B6AF-63DA-3550-22BA769DE49D}"/>
              </a:ext>
            </a:extLst>
          </p:cNvPr>
          <p:cNvSpPr txBox="1"/>
          <p:nvPr/>
        </p:nvSpPr>
        <p:spPr>
          <a:xfrm>
            <a:off x="5214447" y="406064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87 Evaluation Metrics for all ML models</a:t>
            </a:r>
          </a:p>
        </p:txBody>
      </p:sp>
      <p:pic>
        <p:nvPicPr>
          <p:cNvPr id="6" name="Picture 5">
            <a:extLst>
              <a:ext uri="{FF2B5EF4-FFF2-40B4-BE49-F238E27FC236}">
                <a16:creationId xmlns:a16="http://schemas.microsoft.com/office/drawing/2014/main" id="{3A657EEB-6F3F-DCEC-17FA-885A5E9A5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05" y="1978201"/>
            <a:ext cx="11663595" cy="2016760"/>
          </a:xfrm>
          <a:prstGeom prst="rect">
            <a:avLst/>
          </a:prstGeom>
        </p:spPr>
      </p:pic>
    </p:spTree>
    <p:extLst>
      <p:ext uri="{BB962C8B-B14F-4D97-AF65-F5344CB8AC3E}">
        <p14:creationId xmlns:p14="http://schemas.microsoft.com/office/powerpoint/2010/main" val="1132660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A3516-BDE5-B994-3E14-D70CF18EAB25}"/>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DE82D1B-4B90-2D78-6CE4-653A8411ED6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2CE41E63-62CD-3A9B-3098-A499B962ACE3}"/>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All DL Models: Evaluation Metrics</a:t>
            </a:r>
          </a:p>
        </p:txBody>
      </p:sp>
      <p:sp>
        <p:nvSpPr>
          <p:cNvPr id="10" name="TextBox 9">
            <a:extLst>
              <a:ext uri="{FF2B5EF4-FFF2-40B4-BE49-F238E27FC236}">
                <a16:creationId xmlns:a16="http://schemas.microsoft.com/office/drawing/2014/main" id="{CD3B764C-7196-A7E4-CFBB-FEEB5F9437D5}"/>
              </a:ext>
            </a:extLst>
          </p:cNvPr>
          <p:cNvSpPr txBox="1"/>
          <p:nvPr/>
        </p:nvSpPr>
        <p:spPr>
          <a:xfrm>
            <a:off x="5214447" y="4060641"/>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88 Evaluation Metrics for all DL models</a:t>
            </a:r>
          </a:p>
        </p:txBody>
      </p:sp>
      <p:pic>
        <p:nvPicPr>
          <p:cNvPr id="5" name="Picture 4">
            <a:extLst>
              <a:ext uri="{FF2B5EF4-FFF2-40B4-BE49-F238E27FC236}">
                <a16:creationId xmlns:a16="http://schemas.microsoft.com/office/drawing/2014/main" id="{46D014E9-2632-5F29-04E3-7C4CE485D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66" y="2339920"/>
            <a:ext cx="11538473" cy="1607820"/>
          </a:xfrm>
          <a:prstGeom prst="rect">
            <a:avLst/>
          </a:prstGeom>
        </p:spPr>
      </p:pic>
    </p:spTree>
    <p:extLst>
      <p:ext uri="{BB962C8B-B14F-4D97-AF65-F5344CB8AC3E}">
        <p14:creationId xmlns:p14="http://schemas.microsoft.com/office/powerpoint/2010/main" val="2832786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D911-AB9C-2049-5BB3-0334726A615F}"/>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4520B24-8363-5F93-430A-299C014799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B2852978-3BD6-A67B-C6C8-BC2548C9928C}"/>
              </a:ext>
            </a:extLst>
          </p:cNvPr>
          <p:cNvSpPr txBox="1"/>
          <p:nvPr/>
        </p:nvSpPr>
        <p:spPr>
          <a:xfrm>
            <a:off x="285137" y="213984"/>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All Models: Evaluation Metrics</a:t>
            </a:r>
          </a:p>
        </p:txBody>
      </p:sp>
      <p:sp>
        <p:nvSpPr>
          <p:cNvPr id="10" name="TextBox 9">
            <a:extLst>
              <a:ext uri="{FF2B5EF4-FFF2-40B4-BE49-F238E27FC236}">
                <a16:creationId xmlns:a16="http://schemas.microsoft.com/office/drawing/2014/main" id="{52461B68-741D-E01F-4FA2-1C5E423F3063}"/>
              </a:ext>
            </a:extLst>
          </p:cNvPr>
          <p:cNvSpPr txBox="1"/>
          <p:nvPr/>
        </p:nvSpPr>
        <p:spPr>
          <a:xfrm>
            <a:off x="5214447" y="4754713"/>
            <a:ext cx="21367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Fig. 89 Evaluation Metrics for all models</a:t>
            </a:r>
          </a:p>
        </p:txBody>
      </p:sp>
      <p:pic>
        <p:nvPicPr>
          <p:cNvPr id="5" name="Picture 4">
            <a:extLst>
              <a:ext uri="{FF2B5EF4-FFF2-40B4-BE49-F238E27FC236}">
                <a16:creationId xmlns:a16="http://schemas.microsoft.com/office/drawing/2014/main" id="{A7AA0D76-568A-678E-C407-A6B43D739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12" y="1840514"/>
            <a:ext cx="11541382" cy="2914199"/>
          </a:xfrm>
          <a:prstGeom prst="rect">
            <a:avLst/>
          </a:prstGeom>
        </p:spPr>
      </p:pic>
    </p:spTree>
    <p:extLst>
      <p:ext uri="{BB962C8B-B14F-4D97-AF65-F5344CB8AC3E}">
        <p14:creationId xmlns:p14="http://schemas.microsoft.com/office/powerpoint/2010/main" val="3708946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E14AF-6CE6-02E7-D0FA-1EC8879976B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FBA174E7-4DD4-AB5D-B697-B6CD2C5F72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EDC4B7D3-6A8B-77F2-E010-6E6835B675F5}"/>
              </a:ext>
            </a:extLst>
          </p:cNvPr>
          <p:cNvSpPr txBox="1"/>
          <p:nvPr/>
        </p:nvSpPr>
        <p:spPr>
          <a:xfrm>
            <a:off x="285137" y="-90816"/>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References</a:t>
            </a:r>
          </a:p>
        </p:txBody>
      </p:sp>
      <p:sp>
        <p:nvSpPr>
          <p:cNvPr id="7" name="TextBox 6">
            <a:extLst>
              <a:ext uri="{FF2B5EF4-FFF2-40B4-BE49-F238E27FC236}">
                <a16:creationId xmlns:a16="http://schemas.microsoft.com/office/drawing/2014/main" id="{FB58360A-D241-2BB8-405D-C0D33F16AC66}"/>
              </a:ext>
            </a:extLst>
          </p:cNvPr>
          <p:cNvSpPr txBox="1"/>
          <p:nvPr/>
        </p:nvSpPr>
        <p:spPr>
          <a:xfrm>
            <a:off x="558799" y="683082"/>
            <a:ext cx="11348063" cy="5016758"/>
          </a:xfrm>
          <a:prstGeom prst="rect">
            <a:avLst/>
          </a:prstGeom>
          <a:noFill/>
        </p:spPr>
        <p:txBody>
          <a:bodyPr wrap="square">
            <a:spAutoFit/>
          </a:bodyPr>
          <a:lstStyle/>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Ebrahimi, S., &amp; Mariano, V. Y. (2015). Image quality improvement in kidney stone detection on computed tomography. </a:t>
            </a:r>
            <a:r>
              <a:rPr lang="en-IN" sz="2000" i="1" dirty="0">
                <a:latin typeface="Times New Roman" panose="02020603050405020304" pitchFamily="18" charset="0"/>
                <a:cs typeface="Times New Roman" panose="02020603050405020304" pitchFamily="18" charset="0"/>
              </a:rPr>
              <a:t>Journal of Image and Graphics, 3</a:t>
            </a:r>
            <a:r>
              <a:rPr lang="en-IN" sz="2000" dirty="0">
                <a:latin typeface="Times New Roman" panose="02020603050405020304" pitchFamily="18" charset="0"/>
                <a:cs typeface="Times New Roman" panose="02020603050405020304" pitchFamily="18" charset="0"/>
              </a:rPr>
              <a:t>(1), June.</a:t>
            </a:r>
          </a:p>
          <a:p>
            <a:pPr marL="457200" indent="-457200" algn="just">
              <a:buFont typeface="+mj-lt"/>
              <a:buAutoNum type="arabicPeriod"/>
            </a:pPr>
            <a:r>
              <a:rPr lang="en-IN" sz="2000" dirty="0" err="1">
                <a:latin typeface="Times New Roman" panose="02020603050405020304" pitchFamily="18" charset="0"/>
                <a:cs typeface="Times New Roman" panose="02020603050405020304" pitchFamily="18" charset="0"/>
              </a:rPr>
              <a:t>Akkasaligar</a:t>
            </a:r>
            <a:r>
              <a:rPr lang="en-IN" sz="2000" dirty="0">
                <a:latin typeface="Times New Roman" panose="02020603050405020304" pitchFamily="18" charset="0"/>
                <a:cs typeface="Times New Roman" panose="02020603050405020304" pitchFamily="18" charset="0"/>
              </a:rPr>
              <a:t>, P. T., </a:t>
            </a:r>
            <a:r>
              <a:rPr lang="en-IN" sz="2000" dirty="0" err="1">
                <a:latin typeface="Times New Roman" panose="02020603050405020304" pitchFamily="18" charset="0"/>
                <a:cs typeface="Times New Roman" panose="02020603050405020304" pitchFamily="18" charset="0"/>
              </a:rPr>
              <a:t>Biradar</a:t>
            </a:r>
            <a:r>
              <a:rPr lang="en-IN" sz="2000" dirty="0">
                <a:latin typeface="Times New Roman" panose="02020603050405020304" pitchFamily="18" charset="0"/>
                <a:cs typeface="Times New Roman" panose="02020603050405020304" pitchFamily="18" charset="0"/>
              </a:rPr>
              <a:t>, S., &amp; </a:t>
            </a:r>
            <a:r>
              <a:rPr lang="en-IN" sz="2000" dirty="0" err="1">
                <a:latin typeface="Times New Roman" panose="02020603050405020304" pitchFamily="18" charset="0"/>
                <a:cs typeface="Times New Roman" panose="02020603050405020304" pitchFamily="18" charset="0"/>
              </a:rPr>
              <a:t>Kumbar</a:t>
            </a:r>
            <a:r>
              <a:rPr lang="en-IN" sz="2000" dirty="0">
                <a:latin typeface="Times New Roman" panose="02020603050405020304" pitchFamily="18" charset="0"/>
                <a:cs typeface="Times New Roman" panose="02020603050405020304" pitchFamily="18" charset="0"/>
              </a:rPr>
              <a:t>, V. (2017). Kidney stone detection in computed tomography images. In </a:t>
            </a:r>
            <a:r>
              <a:rPr lang="en-IN" sz="2000" i="1" dirty="0">
                <a:latin typeface="Times New Roman" panose="02020603050405020304" pitchFamily="18" charset="0"/>
                <a:cs typeface="Times New Roman" panose="02020603050405020304" pitchFamily="18" charset="0"/>
              </a:rPr>
              <a:t>IEEE Proceedings</a:t>
            </a:r>
            <a:r>
              <a:rPr lang="en-IN"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Gaikwad, A., Inamdar, A., &amp; Behera, V. (2016). Lung cancer detection using digital image processing on CT scan images. </a:t>
            </a:r>
            <a:r>
              <a:rPr lang="en-IN" sz="2000" i="1" dirty="0">
                <a:latin typeface="Times New Roman" panose="02020603050405020304" pitchFamily="18" charset="0"/>
                <a:cs typeface="Times New Roman" panose="02020603050405020304" pitchFamily="18" charset="0"/>
              </a:rPr>
              <a:t>International Research Journal of Engineering and Technology</a:t>
            </a:r>
            <a:r>
              <a:rPr lang="en-IN"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Wayne, B., Bailey, M. R., &amp; Sorensen, M. D. (2016). An overview of kidney stone imaging techniques. </a:t>
            </a:r>
            <a:r>
              <a:rPr lang="en-IN" sz="2000" i="1" dirty="0">
                <a:latin typeface="Times New Roman" panose="02020603050405020304" pitchFamily="18" charset="0"/>
                <a:cs typeface="Times New Roman" panose="02020603050405020304" pitchFamily="18" charset="0"/>
              </a:rPr>
              <a:t>Nature Reviews Urology, 13</a:t>
            </a:r>
            <a:r>
              <a:rPr lang="en-IN" sz="2000" dirty="0">
                <a:latin typeface="Times New Roman" panose="02020603050405020304" pitchFamily="18" charset="0"/>
                <a:cs typeface="Times New Roman" panose="02020603050405020304" pitchFamily="18" charset="0"/>
              </a:rPr>
              <a:t>(11).</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Asadi, S., </a:t>
            </a:r>
            <a:r>
              <a:rPr lang="en-IN" sz="2000" dirty="0" err="1">
                <a:latin typeface="Times New Roman" panose="02020603050405020304" pitchFamily="18" charset="0"/>
                <a:cs typeface="Times New Roman" panose="02020603050405020304" pitchFamily="18" charset="0"/>
              </a:rPr>
              <a:t>Hassanpour</a:t>
            </a:r>
            <a:r>
              <a:rPr lang="en-IN" sz="2000" dirty="0">
                <a:latin typeface="Times New Roman" panose="02020603050405020304" pitchFamily="18" charset="0"/>
                <a:cs typeface="Times New Roman" panose="02020603050405020304" pitchFamily="18" charset="0"/>
              </a:rPr>
              <a:t>, H., &amp; </a:t>
            </a:r>
            <a:r>
              <a:rPr lang="en-IN" sz="2000" dirty="0" err="1">
                <a:latin typeface="Times New Roman" panose="02020603050405020304" pitchFamily="18" charset="0"/>
                <a:cs typeface="Times New Roman" panose="02020603050405020304" pitchFamily="18" charset="0"/>
              </a:rPr>
              <a:t>Pouyan</a:t>
            </a:r>
            <a:r>
              <a:rPr lang="en-IN" sz="2000" dirty="0">
                <a:latin typeface="Times New Roman" panose="02020603050405020304" pitchFamily="18" charset="0"/>
                <a:cs typeface="Times New Roman" panose="02020603050405020304" pitchFamily="18" charset="0"/>
              </a:rPr>
              <a:t>, A. (2010). Texture-based image enhancement using gamma correction. </a:t>
            </a:r>
            <a:r>
              <a:rPr lang="en-IN" sz="2000" i="1" dirty="0">
                <a:latin typeface="Times New Roman" panose="02020603050405020304" pitchFamily="18" charset="0"/>
                <a:cs typeface="Times New Roman" panose="02020603050405020304" pitchFamily="18" charset="0"/>
              </a:rPr>
              <a:t>Middle-East Journal of Scientific Research, 6</a:t>
            </a:r>
            <a:r>
              <a:rPr lang="en-IN" sz="2000" dirty="0">
                <a:latin typeface="Times New Roman" panose="02020603050405020304" pitchFamily="18" charset="0"/>
                <a:cs typeface="Times New Roman" panose="02020603050405020304" pitchFamily="18" charset="0"/>
              </a:rPr>
              <a:t>(6), 569–574.</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Gonzalez, R. C., &amp; Woods, R. E. (1992). </a:t>
            </a:r>
            <a:r>
              <a:rPr lang="en-IN" sz="2000" i="1" dirty="0">
                <a:latin typeface="Times New Roman" panose="02020603050405020304" pitchFamily="18" charset="0"/>
                <a:cs typeface="Times New Roman" panose="02020603050405020304" pitchFamily="18" charset="0"/>
              </a:rPr>
              <a:t>Digital Image Processing</a:t>
            </a:r>
            <a:r>
              <a:rPr lang="en-IN" sz="2000" dirty="0">
                <a:latin typeface="Times New Roman" panose="02020603050405020304" pitchFamily="18" charset="0"/>
                <a:cs typeface="Times New Roman" panose="02020603050405020304" pitchFamily="18" charset="0"/>
              </a:rPr>
              <a:t> (2nd ed., pp. 47–51).</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Kim, D. Y., &amp; Park, J. W. (2004). Computer-aided detection of kidney </a:t>
            </a:r>
            <a:r>
              <a:rPr lang="en-IN" sz="2000" dirty="0" err="1">
                <a:latin typeface="Times New Roman" panose="02020603050405020304" pitchFamily="18" charset="0"/>
                <a:cs typeface="Times New Roman" panose="02020603050405020304" pitchFamily="18" charset="0"/>
              </a:rPr>
              <a:t>tumor</a:t>
            </a:r>
            <a:r>
              <a:rPr lang="en-IN" sz="2000" dirty="0">
                <a:latin typeface="Times New Roman" panose="02020603050405020304" pitchFamily="18" charset="0"/>
                <a:cs typeface="Times New Roman" panose="02020603050405020304" pitchFamily="18" charset="0"/>
              </a:rPr>
              <a:t> on abdominal computed tomography scans. </a:t>
            </a:r>
            <a:r>
              <a:rPr lang="en-IN" sz="2000" i="1" dirty="0">
                <a:latin typeface="Times New Roman" panose="02020603050405020304" pitchFamily="18" charset="0"/>
                <a:cs typeface="Times New Roman" panose="02020603050405020304" pitchFamily="18" charset="0"/>
              </a:rPr>
              <a:t>Acta </a:t>
            </a:r>
            <a:r>
              <a:rPr lang="en-IN" sz="2000" i="1" dirty="0" err="1">
                <a:latin typeface="Times New Roman" panose="02020603050405020304" pitchFamily="18" charset="0"/>
                <a:cs typeface="Times New Roman" panose="02020603050405020304" pitchFamily="18" charset="0"/>
              </a:rPr>
              <a:t>Radiologica</a:t>
            </a:r>
            <a:r>
              <a:rPr lang="en-IN" sz="2000" i="1" dirty="0">
                <a:latin typeface="Times New Roman" panose="02020603050405020304" pitchFamily="18" charset="0"/>
                <a:cs typeface="Times New Roman" panose="02020603050405020304" pitchFamily="18" charset="0"/>
              </a:rPr>
              <a:t>, 45</a:t>
            </a:r>
            <a:r>
              <a:rPr lang="en-IN" sz="2000" dirty="0">
                <a:latin typeface="Times New Roman" panose="02020603050405020304" pitchFamily="18" charset="0"/>
                <a:cs typeface="Times New Roman" panose="02020603050405020304" pitchFamily="18" charset="0"/>
              </a:rPr>
              <a:t>(7), 791–795.</a:t>
            </a:r>
          </a:p>
          <a:p>
            <a:pPr marL="457200" indent="-457200" algn="just">
              <a:buFont typeface="+mj-lt"/>
              <a:buAutoNum type="arabicPeriod"/>
            </a:pPr>
            <a:r>
              <a:rPr lang="en-IN" sz="2000" dirty="0">
                <a:latin typeface="Times New Roman" panose="02020603050405020304" pitchFamily="18" charset="0"/>
                <a:cs typeface="Times New Roman" panose="02020603050405020304" pitchFamily="18" charset="0"/>
              </a:rPr>
              <a:t>Lin, D. T., Lei, C. C., &amp; Hung, S. W. (2006). Computer-aided kidney segmentation on abdominal CT images. </a:t>
            </a:r>
            <a:r>
              <a:rPr lang="en-IN" sz="2000" i="1" dirty="0">
                <a:latin typeface="Times New Roman" panose="02020603050405020304" pitchFamily="18" charset="0"/>
                <a:cs typeface="Times New Roman" panose="02020603050405020304" pitchFamily="18" charset="0"/>
              </a:rPr>
              <a:t>IEEE Transactions on Information Technology in Biomedicine, 10</a:t>
            </a:r>
            <a:r>
              <a:rPr lang="en-IN" sz="2000" dirty="0">
                <a:latin typeface="Times New Roman" panose="02020603050405020304" pitchFamily="18" charset="0"/>
                <a:cs typeface="Times New Roman" panose="02020603050405020304" pitchFamily="18" charset="0"/>
              </a:rPr>
              <a:t>(1), 59–65. </a:t>
            </a:r>
            <a:r>
              <a:rPr lang="en-IN" sz="2000" dirty="0">
                <a:latin typeface="Times New Roman" panose="02020603050405020304" pitchFamily="18" charset="0"/>
                <a:cs typeface="Times New Roman" panose="02020603050405020304" pitchFamily="18" charset="0"/>
                <a:hlinkClick r:id="rId4"/>
              </a:rPr>
              <a:t>https://doi.org/10.1109/TITB.2006.862739</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741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CA4D6-7412-F2FE-9CC2-A4500FB072C8}"/>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4C0F56B-AE7C-A419-FFA6-413CB2D1BC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403E0DBC-984C-BF28-AD81-6DEABCAAAA10}"/>
              </a:ext>
            </a:extLst>
          </p:cNvPr>
          <p:cNvSpPr txBox="1"/>
          <p:nvPr/>
        </p:nvSpPr>
        <p:spPr>
          <a:xfrm>
            <a:off x="285137" y="-151776"/>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References</a:t>
            </a:r>
          </a:p>
        </p:txBody>
      </p:sp>
      <p:sp>
        <p:nvSpPr>
          <p:cNvPr id="7" name="TextBox 6">
            <a:extLst>
              <a:ext uri="{FF2B5EF4-FFF2-40B4-BE49-F238E27FC236}">
                <a16:creationId xmlns:a16="http://schemas.microsoft.com/office/drawing/2014/main" id="{BF53A219-65A2-E2F2-9237-DD85B5C2400E}"/>
              </a:ext>
            </a:extLst>
          </p:cNvPr>
          <p:cNvSpPr txBox="1"/>
          <p:nvPr/>
        </p:nvSpPr>
        <p:spPr>
          <a:xfrm>
            <a:off x="558799" y="540842"/>
            <a:ext cx="11348063" cy="5940088"/>
          </a:xfrm>
          <a:prstGeom prst="rect">
            <a:avLst/>
          </a:prstGeom>
          <a:noFill/>
        </p:spPr>
        <p:txBody>
          <a:bodyPr wrap="square">
            <a:spAutoFit/>
          </a:bodyPr>
          <a:lstStyle/>
          <a:p>
            <a:pPr marL="457200" indent="-457200" algn="just">
              <a:buFont typeface="+mj-lt"/>
              <a:buAutoNum type="arabicPeriod" startAt="9"/>
            </a:pPr>
            <a:r>
              <a:rPr lang="en-IN" sz="2000" dirty="0">
                <a:latin typeface="Times New Roman" panose="02020603050405020304" pitchFamily="18" charset="0"/>
                <a:cs typeface="Times New Roman" panose="02020603050405020304" pitchFamily="18" charset="0"/>
              </a:rPr>
              <a:t>Coe, F. L., Evan, A., &amp; Worcester, E. (2005). Kidney stone disease. </a:t>
            </a:r>
            <a:r>
              <a:rPr lang="en-IN" sz="2000" i="1" dirty="0">
                <a:latin typeface="Times New Roman" panose="02020603050405020304" pitchFamily="18" charset="0"/>
                <a:cs typeface="Times New Roman" panose="02020603050405020304" pitchFamily="18" charset="0"/>
              </a:rPr>
              <a:t>Journal of Clinical Investigation, 115</a:t>
            </a:r>
            <a:r>
              <a:rPr lang="en-IN" sz="2000" dirty="0">
                <a:latin typeface="Times New Roman" panose="02020603050405020304" pitchFamily="18" charset="0"/>
                <a:cs typeface="Times New Roman" panose="02020603050405020304" pitchFamily="18" charset="0"/>
              </a:rPr>
              <a:t>(10), 2598–2608. </a:t>
            </a:r>
            <a:r>
              <a:rPr lang="en-IN" sz="2000" dirty="0">
                <a:latin typeface="Times New Roman" panose="02020603050405020304" pitchFamily="18" charset="0"/>
                <a:cs typeface="Times New Roman" panose="02020603050405020304" pitchFamily="18" charset="0"/>
                <a:hlinkClick r:id="rId4"/>
              </a:rPr>
              <a:t>https://doi.org/10.1172/JCI26662</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IN" sz="2000" dirty="0" err="1">
                <a:latin typeface="Times New Roman" panose="02020603050405020304" pitchFamily="18" charset="0"/>
                <a:cs typeface="Times New Roman" panose="02020603050405020304" pitchFamily="18" charset="0"/>
              </a:rPr>
              <a:t>Grases</a:t>
            </a:r>
            <a:r>
              <a:rPr lang="en-IN" sz="2000" dirty="0">
                <a:latin typeface="Times New Roman" panose="02020603050405020304" pitchFamily="18" charset="0"/>
                <a:cs typeface="Times New Roman" panose="02020603050405020304" pitchFamily="18" charset="0"/>
              </a:rPr>
              <a:t>, F., Costa-Bauza, A., &amp; Prieto, R. M. (2006). Renal lithiasis and nutrition. </a:t>
            </a:r>
            <a:r>
              <a:rPr lang="en-IN" sz="2000" i="1" dirty="0">
                <a:latin typeface="Times New Roman" panose="02020603050405020304" pitchFamily="18" charset="0"/>
                <a:cs typeface="Times New Roman" panose="02020603050405020304" pitchFamily="18" charset="0"/>
              </a:rPr>
              <a:t>Nutrition Journal, 5</a:t>
            </a:r>
            <a:r>
              <a:rPr lang="en-IN" sz="2000" dirty="0">
                <a:latin typeface="Times New Roman" panose="02020603050405020304" pitchFamily="18" charset="0"/>
                <a:cs typeface="Times New Roman" panose="02020603050405020304" pitchFamily="18" charset="0"/>
              </a:rPr>
              <a:t>(23), 1–7. </a:t>
            </a:r>
            <a:r>
              <a:rPr lang="en-IN" sz="2000" dirty="0">
                <a:latin typeface="Times New Roman" panose="02020603050405020304" pitchFamily="18" charset="0"/>
                <a:cs typeface="Times New Roman" panose="02020603050405020304" pitchFamily="18" charset="0"/>
                <a:hlinkClick r:id="rId5"/>
              </a:rPr>
              <a:t>https://doi.org/10.1186/1475-2891-5-23</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IN" sz="2000" dirty="0">
                <a:latin typeface="Times New Roman" panose="02020603050405020304" pitchFamily="18" charset="0"/>
                <a:cs typeface="Times New Roman" panose="02020603050405020304" pitchFamily="18" charset="0"/>
              </a:rPr>
              <a:t>Madhava, S., Raja, N., Rajinikanth, V., &amp; Latha, K. (2014). Otsu-based optimal multilevel image thresholding using firefly algorithm. </a:t>
            </a:r>
            <a:r>
              <a:rPr lang="en-IN" sz="2000" i="1" dirty="0">
                <a:latin typeface="Times New Roman" panose="02020603050405020304" pitchFamily="18" charset="0"/>
                <a:cs typeface="Times New Roman" panose="02020603050405020304" pitchFamily="18" charset="0"/>
              </a:rPr>
              <a:t>Modelling and Simulation in Engineering.</a:t>
            </a: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6"/>
              </a:rPr>
              <a:t>https://doi.org/10.1155/2014/617498</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IN" sz="2000" dirty="0" err="1">
                <a:latin typeface="Times New Roman" panose="02020603050405020304" pitchFamily="18" charset="0"/>
                <a:cs typeface="Times New Roman" panose="02020603050405020304" pitchFamily="18" charset="0"/>
              </a:rPr>
              <a:t>Vishnupriya</a:t>
            </a:r>
            <a:r>
              <a:rPr lang="en-IN" sz="2000" dirty="0">
                <a:latin typeface="Times New Roman" panose="02020603050405020304" pitchFamily="18" charset="0"/>
                <a:cs typeface="Times New Roman" panose="02020603050405020304" pitchFamily="18" charset="0"/>
              </a:rPr>
              <a:t>, R., Madhava Raja, N. S., &amp; Rajinikanth, V. (2017). An efficient clustering technique and analysis of infrared thermograms. In </a:t>
            </a:r>
            <a:r>
              <a:rPr lang="en-IN" sz="2000" i="1" dirty="0">
                <a:latin typeface="Times New Roman" panose="02020603050405020304" pitchFamily="18" charset="0"/>
                <a:cs typeface="Times New Roman" panose="02020603050405020304" pitchFamily="18" charset="0"/>
              </a:rPr>
              <a:t>Proceedings of the 2017 Third International Conference on </a:t>
            </a:r>
            <a:r>
              <a:rPr lang="en-IN" sz="2000" i="1" dirty="0" err="1">
                <a:latin typeface="Times New Roman" panose="02020603050405020304" pitchFamily="18" charset="0"/>
                <a:cs typeface="Times New Roman" panose="02020603050405020304" pitchFamily="18" charset="0"/>
              </a:rPr>
              <a:t>Biosignals</a:t>
            </a:r>
            <a:r>
              <a:rPr lang="en-IN" sz="2000" i="1" dirty="0">
                <a:latin typeface="Times New Roman" panose="02020603050405020304" pitchFamily="18" charset="0"/>
                <a:cs typeface="Times New Roman" panose="02020603050405020304" pitchFamily="18" charset="0"/>
              </a:rPr>
              <a:t>, Images, and Instrumentation (ICBSII)</a:t>
            </a:r>
            <a:r>
              <a:rPr lang="en-IN" sz="2000" dirty="0">
                <a:latin typeface="Times New Roman" panose="02020603050405020304" pitchFamily="18" charset="0"/>
                <a:cs typeface="Times New Roman" panose="02020603050405020304" pitchFamily="18" charset="0"/>
              </a:rPr>
              <a:t> (pp. 1–5). IEEE. </a:t>
            </a:r>
            <a:r>
              <a:rPr lang="en-IN" sz="2000" dirty="0">
                <a:latin typeface="Times New Roman" panose="02020603050405020304" pitchFamily="18" charset="0"/>
                <a:cs typeface="Times New Roman" panose="02020603050405020304" pitchFamily="18" charset="0"/>
                <a:hlinkClick r:id="rId7"/>
              </a:rPr>
              <a:t>https://doi.org/10.1109/ICBSII.2017.8082245</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IN" sz="2000" dirty="0">
                <a:latin typeface="Times New Roman" panose="02020603050405020304" pitchFamily="18" charset="0"/>
                <a:cs typeface="Times New Roman" panose="02020603050405020304" pitchFamily="18" charset="0"/>
              </a:rPr>
              <a:t>Madhava Raja, N. S., Fernandes, S. L., Dev, N., </a:t>
            </a:r>
            <a:r>
              <a:rPr lang="en-IN" sz="2000" dirty="0" err="1">
                <a:latin typeface="Times New Roman" panose="02020603050405020304" pitchFamily="18" charset="0"/>
                <a:cs typeface="Times New Roman" panose="02020603050405020304" pitchFamily="18" charset="0"/>
              </a:rPr>
              <a:t>Satapathy</a:t>
            </a:r>
            <a:r>
              <a:rPr lang="en-IN" sz="2000" dirty="0">
                <a:latin typeface="Times New Roman" panose="02020603050405020304" pitchFamily="18" charset="0"/>
                <a:cs typeface="Times New Roman" panose="02020603050405020304" pitchFamily="18" charset="0"/>
              </a:rPr>
              <a:t>, S. C., &amp; Rajinikanth, V. (2018). Contrast-enhanced medical MRI evaluation using </a:t>
            </a:r>
            <a:r>
              <a:rPr lang="en-IN" sz="2000" dirty="0" err="1">
                <a:latin typeface="Times New Roman" panose="02020603050405020304" pitchFamily="18" charset="0"/>
                <a:cs typeface="Times New Roman" panose="02020603050405020304" pitchFamily="18" charset="0"/>
              </a:rPr>
              <a:t>Tsallis</a:t>
            </a:r>
            <a:r>
              <a:rPr lang="en-IN" sz="2000" dirty="0">
                <a:latin typeface="Times New Roman" panose="02020603050405020304" pitchFamily="18" charset="0"/>
                <a:cs typeface="Times New Roman" panose="02020603050405020304" pitchFamily="18" charset="0"/>
              </a:rPr>
              <a:t> entropy and region growing segmentation. </a:t>
            </a:r>
            <a:r>
              <a:rPr lang="en-IN" sz="2000" i="1" dirty="0">
                <a:latin typeface="Times New Roman" panose="02020603050405020304" pitchFamily="18" charset="0"/>
                <a:cs typeface="Times New Roman" panose="02020603050405020304" pitchFamily="18" charset="0"/>
              </a:rPr>
              <a:t>Journal of Ambient Intelligence and Humanized Computing.</a:t>
            </a: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8"/>
              </a:rPr>
              <a:t>https://doi.org/10.1007/s12652-018-0740-4</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IN" sz="2000" dirty="0">
                <a:latin typeface="Times New Roman" panose="02020603050405020304" pitchFamily="18" charset="0"/>
                <a:cs typeface="Times New Roman" panose="02020603050405020304" pitchFamily="18" charset="0"/>
              </a:rPr>
              <a:t>Madhava Raja, N. S., Lakshmi, P. R. V., &amp; Gunasekaran, K. P. (2018). Firefly algorithm-assisted segmentation of brain regions using </a:t>
            </a:r>
            <a:r>
              <a:rPr lang="en-IN" sz="2000" dirty="0" err="1">
                <a:latin typeface="Times New Roman" panose="02020603050405020304" pitchFamily="18" charset="0"/>
                <a:cs typeface="Times New Roman" panose="02020603050405020304" pitchFamily="18" charset="0"/>
              </a:rPr>
              <a:t>Tsallis</a:t>
            </a:r>
            <a:r>
              <a:rPr lang="en-IN" sz="2000" dirty="0">
                <a:latin typeface="Times New Roman" panose="02020603050405020304" pitchFamily="18" charset="0"/>
                <a:cs typeface="Times New Roman" panose="02020603050405020304" pitchFamily="18" charset="0"/>
              </a:rPr>
              <a:t> entropy and Markov random field. In </a:t>
            </a:r>
            <a:r>
              <a:rPr lang="en-IN" sz="2000" i="1" dirty="0">
                <a:latin typeface="Times New Roman" panose="02020603050405020304" pitchFamily="18" charset="0"/>
                <a:cs typeface="Times New Roman" panose="02020603050405020304" pitchFamily="18" charset="0"/>
              </a:rPr>
              <a:t>Innovations in Electronics and Communication Engineering</a:t>
            </a:r>
            <a:r>
              <a:rPr lang="en-IN" sz="2000" dirty="0">
                <a:latin typeface="Times New Roman" panose="02020603050405020304" pitchFamily="18" charset="0"/>
                <a:cs typeface="Times New Roman" panose="02020603050405020304" pitchFamily="18" charset="0"/>
              </a:rPr>
              <a:t> (Vol. 7, pp. 235–244). Singapore: Springer. </a:t>
            </a:r>
            <a:r>
              <a:rPr lang="en-IN" sz="2000" dirty="0">
                <a:latin typeface="Times New Roman" panose="02020603050405020304" pitchFamily="18" charset="0"/>
                <a:cs typeface="Times New Roman" panose="02020603050405020304" pitchFamily="18" charset="0"/>
                <a:hlinkClick r:id="rId9"/>
              </a:rPr>
              <a:t>https://doi.org/10.1007/978-981-10-5569-3_21</a:t>
            </a:r>
            <a:endParaRPr lang="en-IN" sz="2000" dirty="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725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624C-E860-F590-B416-3842F7BA257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F4CF1A1-9418-753F-018F-61D9E61567D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9EB8E297-1F3D-7CA4-6B60-EA5D49CBDDE4}"/>
              </a:ext>
            </a:extLst>
          </p:cNvPr>
          <p:cNvSpPr txBox="1"/>
          <p:nvPr/>
        </p:nvSpPr>
        <p:spPr>
          <a:xfrm>
            <a:off x="285137" y="-151776"/>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References</a:t>
            </a:r>
          </a:p>
        </p:txBody>
      </p:sp>
      <p:sp>
        <p:nvSpPr>
          <p:cNvPr id="7" name="TextBox 6">
            <a:extLst>
              <a:ext uri="{FF2B5EF4-FFF2-40B4-BE49-F238E27FC236}">
                <a16:creationId xmlns:a16="http://schemas.microsoft.com/office/drawing/2014/main" id="{ACD9E9AA-59AC-0C57-BC65-6346011A04BA}"/>
              </a:ext>
            </a:extLst>
          </p:cNvPr>
          <p:cNvSpPr txBox="1"/>
          <p:nvPr/>
        </p:nvSpPr>
        <p:spPr>
          <a:xfrm>
            <a:off x="558799" y="540842"/>
            <a:ext cx="11348063" cy="5016758"/>
          </a:xfrm>
          <a:prstGeom prst="rect">
            <a:avLst/>
          </a:prstGeom>
          <a:noFill/>
        </p:spPr>
        <p:txBody>
          <a:bodyPr wrap="square">
            <a:spAutoFit/>
          </a:bodyPr>
          <a:lstStyle/>
          <a:p>
            <a:pPr marL="457200" indent="-457200" algn="just">
              <a:buFont typeface="+mj-lt"/>
              <a:buAutoNum type="arabicPeriod" startAt="15"/>
            </a:pPr>
            <a:r>
              <a:rPr lang="en-US" sz="2000" dirty="0"/>
              <a:t>Author(s). (n.d.). A machine-learning approach to distinguish passengers and drivers reading while driving [Scientific figure]. Retrieved from </a:t>
            </a:r>
            <a:r>
              <a:rPr lang="en-US" sz="2000" dirty="0">
                <a:hlinkClick r:id="rId4"/>
              </a:rPr>
              <a:t>https://www.researchgate.net/figure/Architecture-of-a-Logistic-Regression-Model-56_fig7_334575492</a:t>
            </a:r>
            <a:endParaRPr lang="en-US" sz="2000" dirty="0"/>
          </a:p>
          <a:p>
            <a:pPr marL="457200" indent="-457200" algn="just">
              <a:buFont typeface="+mj-lt"/>
              <a:buAutoNum type="arabicPeriod" startAt="15"/>
            </a:pPr>
            <a:r>
              <a:rPr lang="en-US" sz="2000" dirty="0"/>
              <a:t>Author(s). (n.d.). A study of stock market prediction through sentiment analysis [Scientific figure]. Retrieved November 20, 2024, from </a:t>
            </a:r>
            <a:r>
              <a:rPr lang="en-US" sz="2000" dirty="0">
                <a:hlinkClick r:id="rId5"/>
              </a:rPr>
              <a:t>https://www.researchgate.net/figure/Architecture-of-Naive-Bayes-Classifier_fig1_368646502</a:t>
            </a:r>
            <a:endParaRPr lang="en-US" sz="2000" dirty="0"/>
          </a:p>
          <a:p>
            <a:pPr marL="457200" indent="-457200" algn="just">
              <a:buFont typeface="+mj-lt"/>
              <a:buAutoNum type="arabicPeriod" startAt="15"/>
            </a:pPr>
            <a:r>
              <a:rPr lang="en-US" sz="2000" dirty="0"/>
              <a:t>Author(s). (n.d.). A novel intrusion detection model for mobile ad-hoc networks using CP-KNN [Scientific figure]. Retrieved November 20, 2024, from </a:t>
            </a:r>
            <a:r>
              <a:rPr lang="en-US" sz="2000" dirty="0">
                <a:hlinkClick r:id="rId6"/>
              </a:rPr>
              <a:t>https://www.researchgate.net/figure/Design-Architecture-of-CP-KNN_fig1_307675744</a:t>
            </a:r>
            <a:endParaRPr lang="en-US" sz="2000" dirty="0"/>
          </a:p>
          <a:p>
            <a:pPr marL="457200" indent="-457200" algn="just">
              <a:buFont typeface="+mj-lt"/>
              <a:buAutoNum type="arabicPeriod" startAt="15"/>
            </a:pPr>
            <a:r>
              <a:rPr lang="en-US" sz="2000" dirty="0"/>
              <a:t>Author(s). (n.d.). Hybrid techniques to predict solar radiation using support vector machine and search optimization algorithms: A review [Scientific figure]. Retrieved November 20, 2024, from </a:t>
            </a:r>
            <a:r>
              <a:rPr lang="en-US" sz="2000" dirty="0">
                <a:hlinkClick r:id="rId7"/>
              </a:rPr>
              <a:t>https://www.researchgate.net/figure/General-architecture-of-a-support-vector-maching-SVM-model-according-to-55_fig3_348745187</a:t>
            </a:r>
            <a:endParaRPr lang="en-US" sz="2000" dirty="0"/>
          </a:p>
          <a:p>
            <a:pPr marL="457200" indent="-457200" algn="just">
              <a:buFont typeface="+mj-lt"/>
              <a:buAutoNum type="arabicPeriod" startAt="15"/>
            </a:pPr>
            <a:r>
              <a:rPr lang="en-US" sz="2000" dirty="0"/>
              <a:t>Author(s). (n.d.). Fraud detection using machine learning in e-commerce [Scientific figure]. Retrieved November 20, 2024, from </a:t>
            </a:r>
            <a:r>
              <a:rPr lang="en-US" sz="2000" dirty="0">
                <a:hlinkClick r:id="rId8"/>
              </a:rPr>
              <a:t>https://www.researchgate.net/figure/Architecture-of-Decision-Trees_fig3_336148901</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7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0197A-A86E-1412-AAB6-F4DFF6FA475E}"/>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38047D8E-E428-12DF-87B8-D72CE1ABA9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1BDBC696-A2DC-0338-F47E-2C9F50E298D0}"/>
              </a:ext>
            </a:extLst>
          </p:cNvPr>
          <p:cNvSpPr txBox="1"/>
          <p:nvPr/>
        </p:nvSpPr>
        <p:spPr>
          <a:xfrm>
            <a:off x="285137" y="-151776"/>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References</a:t>
            </a:r>
          </a:p>
        </p:txBody>
      </p:sp>
      <p:sp>
        <p:nvSpPr>
          <p:cNvPr id="7" name="TextBox 6">
            <a:extLst>
              <a:ext uri="{FF2B5EF4-FFF2-40B4-BE49-F238E27FC236}">
                <a16:creationId xmlns:a16="http://schemas.microsoft.com/office/drawing/2014/main" id="{995AF331-BB30-EEA5-06EA-9EF44633C8A5}"/>
              </a:ext>
            </a:extLst>
          </p:cNvPr>
          <p:cNvSpPr txBox="1"/>
          <p:nvPr/>
        </p:nvSpPr>
        <p:spPr>
          <a:xfrm>
            <a:off x="558799" y="540842"/>
            <a:ext cx="11348063" cy="5632311"/>
          </a:xfrm>
          <a:prstGeom prst="rect">
            <a:avLst/>
          </a:prstGeom>
          <a:noFill/>
        </p:spPr>
        <p:txBody>
          <a:bodyPr wrap="square">
            <a:spAutoFit/>
          </a:bodyPr>
          <a:lstStyle/>
          <a:p>
            <a:pPr marL="457200" indent="-457200" algn="just">
              <a:buFont typeface="+mj-lt"/>
              <a:buAutoNum type="arabicPeriod" startAt="20"/>
            </a:pPr>
            <a:r>
              <a:rPr lang="en-US" sz="2000" dirty="0"/>
              <a:t>Author(s). (n.d.). Pre-evacuation time estimation-based emergency evacuation simulation in urban residential communities [Scientific figure]. Retrieved November 21, 2024, from </a:t>
            </a:r>
            <a:r>
              <a:rPr lang="en-US" sz="2000" dirty="0">
                <a:hlinkClick r:id="rId4"/>
              </a:rPr>
              <a:t>https://www.researchgate.net/figure/Architecture-of-the-Random-Forest-algorithm_fig1_337407116</a:t>
            </a:r>
            <a:endParaRPr lang="en-US" sz="2000" dirty="0"/>
          </a:p>
          <a:p>
            <a:pPr marL="457200" indent="-457200" algn="just">
              <a:buFont typeface="+mj-lt"/>
              <a:buAutoNum type="arabicPeriod" startAt="20"/>
            </a:pPr>
            <a:r>
              <a:rPr lang="en-US" sz="2000" dirty="0"/>
              <a:t>Author(s). (n.d.). A high-accuracy model average ensemble of convolutional neural networks for classification of cloud image patches on small datasets [Scientific figure]. Retrieved November 21, 2024, from </a:t>
            </a:r>
            <a:r>
              <a:rPr lang="en-US" sz="2000" dirty="0">
                <a:hlinkClick r:id="rId5"/>
              </a:rPr>
              <a:t>https://www.researchgate.net/figure/Schematic-diagram-of-a-basic-convolutional-neural-network-CNN-architecture-26_fig1_336805909</a:t>
            </a:r>
            <a:endParaRPr lang="en-US" sz="2000" dirty="0"/>
          </a:p>
          <a:p>
            <a:pPr marL="457200" indent="-457200" algn="just">
              <a:buFont typeface="+mj-lt"/>
              <a:buAutoNum type="arabicPeriod" startAt="20"/>
            </a:pPr>
            <a:r>
              <a:rPr lang="en-US" sz="2000" dirty="0"/>
              <a:t>Author(s). (n.d.). A maximum-entropy-attention-based convolutional neural network for image perception [Scientific figure]. Retrieved November 21, 2024, from </a:t>
            </a:r>
            <a:r>
              <a:rPr lang="en-US" sz="2000" dirty="0">
                <a:hlinkClick r:id="rId6"/>
              </a:rPr>
              <a:t>https://www.researchgate.net/figure/Architecture-of-the-R-CNN-model_fig1_362218031</a:t>
            </a:r>
            <a:endParaRPr lang="en-US" sz="2000" dirty="0"/>
          </a:p>
          <a:p>
            <a:pPr marL="457200" indent="-457200" algn="just">
              <a:buFont typeface="+mj-lt"/>
              <a:buAutoNum type="arabicPeriod" startAt="20"/>
            </a:pPr>
            <a:r>
              <a:rPr lang="en-US" sz="2000" dirty="0"/>
              <a:t>Author(s). (n.d.). Efficient approach towards detection and identification of copy move and image splicing forgeries using Mask R-CNN with </a:t>
            </a:r>
            <a:r>
              <a:rPr lang="en-US" sz="2000" dirty="0" err="1"/>
              <a:t>MobileNet</a:t>
            </a:r>
            <a:r>
              <a:rPr lang="en-US" sz="2000" dirty="0"/>
              <a:t> V1 [Scientific figure]. Retrieved November 21, 2024, from </a:t>
            </a:r>
            <a:r>
              <a:rPr lang="en-US" sz="2000" dirty="0">
                <a:hlinkClick r:id="rId7"/>
              </a:rPr>
              <a:t>https://www.researchgate.net/figure/The-architecture-of-MobileNet-V1-30_fig5_357623745</a:t>
            </a:r>
            <a:endParaRPr lang="en-US" sz="2000" dirty="0"/>
          </a:p>
          <a:p>
            <a:pPr marL="457200" indent="-457200" algn="just">
              <a:buFont typeface="+mj-lt"/>
              <a:buAutoNum type="arabicPeriod" startAt="20"/>
            </a:pPr>
            <a:r>
              <a:rPr lang="en-US" sz="2000" dirty="0"/>
              <a:t>Author(s). (n.d.). Generalization of convolutional network to domain adaptation network for classification of disaster images on Twitter [Scientific figure]. Retrieved November 21, 2024, from </a:t>
            </a:r>
            <a:r>
              <a:rPr lang="en-US" sz="2000" dirty="0">
                <a:hlinkClick r:id="rId8"/>
              </a:rPr>
              <a:t>https://www.researchgate.net/figure/VGG-19-Architecture-39-VGG-19-has-16-convolution-layers-grouped-into-5-blocks-After_fig5_359771670</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106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319A6-53C3-4B3C-1832-843F8A8317F9}"/>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B7D6995D-7907-5D4F-3666-08CE2E510D5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3" name="TextBox 26">
            <a:extLst>
              <a:ext uri="{FF2B5EF4-FFF2-40B4-BE49-F238E27FC236}">
                <a16:creationId xmlns:a16="http://schemas.microsoft.com/office/drawing/2014/main" id="{DF9D5703-188A-48F9-EFD1-32B4236310BA}"/>
              </a:ext>
            </a:extLst>
          </p:cNvPr>
          <p:cNvSpPr txBox="1"/>
          <p:nvPr/>
        </p:nvSpPr>
        <p:spPr>
          <a:xfrm>
            <a:off x="285137" y="-151776"/>
            <a:ext cx="11995333" cy="824778"/>
          </a:xfrm>
          <a:prstGeom prst="rect">
            <a:avLst/>
          </a:prstGeom>
        </p:spPr>
        <p:txBody>
          <a:bodyPr wrap="square" lIns="0" tIns="0" rIns="0" bIns="0" rtlCol="0" anchor="t">
            <a:spAutoFit/>
          </a:bodyPr>
          <a:lstStyle/>
          <a:p>
            <a:pPr algn="ctr">
              <a:lnSpc>
                <a:spcPts val="7200"/>
              </a:lnSpc>
            </a:pP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References</a:t>
            </a:r>
          </a:p>
        </p:txBody>
      </p:sp>
      <p:sp>
        <p:nvSpPr>
          <p:cNvPr id="7" name="TextBox 6">
            <a:extLst>
              <a:ext uri="{FF2B5EF4-FFF2-40B4-BE49-F238E27FC236}">
                <a16:creationId xmlns:a16="http://schemas.microsoft.com/office/drawing/2014/main" id="{E9B666FA-00C4-84A2-1B03-CECA305A39B1}"/>
              </a:ext>
            </a:extLst>
          </p:cNvPr>
          <p:cNvSpPr txBox="1"/>
          <p:nvPr/>
        </p:nvSpPr>
        <p:spPr>
          <a:xfrm>
            <a:off x="558799" y="540842"/>
            <a:ext cx="11348063" cy="1015663"/>
          </a:xfrm>
          <a:prstGeom prst="rect">
            <a:avLst/>
          </a:prstGeom>
          <a:noFill/>
        </p:spPr>
        <p:txBody>
          <a:bodyPr wrap="square">
            <a:spAutoFit/>
          </a:bodyPr>
          <a:lstStyle/>
          <a:p>
            <a:pPr marL="457200" indent="-457200" algn="just">
              <a:buFont typeface="+mj-lt"/>
              <a:buAutoNum type="arabicPeriod" startAt="25"/>
            </a:pPr>
            <a:r>
              <a:rPr lang="en-US" sz="2000" dirty="0"/>
              <a:t>Author(s). (n.d.). Performance evaluation of deep CNN-based crack detection and localization techniques for concrete structures [Scientific figure]. Retrieved November 21, 2024, from </a:t>
            </a:r>
            <a:r>
              <a:rPr lang="en-US" sz="2000" dirty="0">
                <a:hlinkClick r:id="rId4"/>
              </a:rPr>
              <a:t>https://www.researchgate.net/figure/The-architecture-of-ResNet-50-model_fig4_349717475</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011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FB473-A36E-9F56-6BA3-560C50495493}"/>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44389604-6DA7-AEF5-B64A-8A3B015AC4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06F16026-5FC4-39AB-1A34-C8557373F8A6}"/>
              </a:ext>
            </a:extLst>
          </p:cNvPr>
          <p:cNvSpPr txBox="1"/>
          <p:nvPr/>
        </p:nvSpPr>
        <p:spPr>
          <a:xfrm>
            <a:off x="2975372" y="209911"/>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Objectives</a:t>
            </a:r>
          </a:p>
        </p:txBody>
      </p:sp>
      <p:sp>
        <p:nvSpPr>
          <p:cNvPr id="3" name="TextBox 2">
            <a:extLst>
              <a:ext uri="{FF2B5EF4-FFF2-40B4-BE49-F238E27FC236}">
                <a16:creationId xmlns:a16="http://schemas.microsoft.com/office/drawing/2014/main" id="{6DACFBAB-C4D5-8FCB-DF97-ABDB5B0D03C6}"/>
              </a:ext>
            </a:extLst>
          </p:cNvPr>
          <p:cNvSpPr txBox="1"/>
          <p:nvPr/>
        </p:nvSpPr>
        <p:spPr>
          <a:xfrm>
            <a:off x="668594" y="969537"/>
            <a:ext cx="11248103" cy="4524315"/>
          </a:xfrm>
          <a:prstGeom prst="rect">
            <a:avLst/>
          </a:prstGeom>
          <a:noFill/>
        </p:spPr>
        <p:txBody>
          <a:bodyPr wrap="square">
            <a:spAutoFit/>
          </a:bodyPr>
          <a:lstStyle/>
          <a:p>
            <a:pPr algn="just"/>
            <a:r>
              <a:rPr lang="en-US" sz="2400" b="1"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Develop a Robust Classification Model: </a:t>
            </a:r>
            <a:r>
              <a:rPr lang="en-US" sz="2400" b="0"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To create and train machine learning models that can accurately classify medical images of kidneys into two categories: Normal and Stone.</a:t>
            </a:r>
            <a:endParaRPr lang="en-US" sz="2400" dirty="0">
              <a:solidFill>
                <a:srgbClr val="000000"/>
              </a:solidFill>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b="1"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Evaluate Multiple Algorithms: </a:t>
            </a:r>
            <a:r>
              <a:rPr lang="en-US" sz="2400" b="0"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To implement and evaluate the performance of various machine learning algorithms, such as Random Forest, Support Vector Machine (SVM), Logistic Regression, and Decision Tree, in terms of accuracy, precision, and recall.</a:t>
            </a:r>
            <a:endParaRPr lang="en-US" sz="2400" dirty="0">
              <a:solidFill>
                <a:srgbClr val="000000"/>
              </a:solidFill>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b="1"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Optimize Model Performance: </a:t>
            </a:r>
            <a:r>
              <a:rPr lang="en-US" sz="2400" b="0"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To fine-tune the chosen models for optimal performance using techniques like hyperparameter tuning and cross-validation to ensure the highest possible accuracy in kidney stone detection.</a:t>
            </a:r>
            <a:endParaRPr lang="en-US" sz="2400" dirty="0">
              <a:solidFill>
                <a:srgbClr val="000000"/>
              </a:solidFill>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b="1"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Automate the Detection Process: </a:t>
            </a:r>
            <a:r>
              <a:rPr lang="en-US" sz="2400" b="0"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To build an automated system that can process medical images and provide real-time predictions, reducing manual intervention and enhancing diagnostic speed. </a:t>
            </a:r>
            <a:endParaRPr lang="en-IN" sz="22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420817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A8929-4B1F-65A2-FF2B-1573DF65FF57}"/>
            </a:ext>
          </a:extLst>
        </p:cNvPr>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A7FB3C8B-12FF-5EE6-9732-C6A58A7EF86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0" y="0"/>
            <a:ext cx="12191980" cy="6856718"/>
          </a:xfrm>
          <a:prstGeom prst="rect">
            <a:avLst/>
          </a:prstGeom>
        </p:spPr>
      </p:pic>
      <p:sp>
        <p:nvSpPr>
          <p:cNvPr id="10" name="TextBox 9">
            <a:extLst>
              <a:ext uri="{FF2B5EF4-FFF2-40B4-BE49-F238E27FC236}">
                <a16:creationId xmlns:a16="http://schemas.microsoft.com/office/drawing/2014/main" id="{39D9F978-9807-BB2B-68A0-A0D7C45C5E71}"/>
              </a:ext>
            </a:extLst>
          </p:cNvPr>
          <p:cNvSpPr txBox="1"/>
          <p:nvPr/>
        </p:nvSpPr>
        <p:spPr>
          <a:xfrm>
            <a:off x="2975372" y="-16232"/>
            <a:ext cx="6241235" cy="769441"/>
          </a:xfrm>
          <a:prstGeom prst="rect">
            <a:avLst/>
          </a:prstGeom>
          <a:noFill/>
        </p:spPr>
        <p:txBody>
          <a:bodyPr wrap="square">
            <a:spAutoFit/>
          </a:bodyPr>
          <a:lstStyle/>
          <a:p>
            <a:pPr algn="ctr"/>
            <a:r>
              <a:rPr lang="en-US" sz="4400" b="1" dirty="0">
                <a:solidFill>
                  <a:schemeClr val="accent1"/>
                </a:solidFill>
                <a:latin typeface="Times New Roman" panose="02020603050405020304" pitchFamily="18" charset="0"/>
                <a:ea typeface="Squada One"/>
                <a:cs typeface="Times New Roman" panose="02020603050405020304" pitchFamily="18" charset="0"/>
                <a:sym typeface="Squada One"/>
              </a:rPr>
              <a:t>Literature Review</a:t>
            </a:r>
          </a:p>
        </p:txBody>
      </p:sp>
      <p:graphicFrame>
        <p:nvGraphicFramePr>
          <p:cNvPr id="7" name="Table 6">
            <a:extLst>
              <a:ext uri="{FF2B5EF4-FFF2-40B4-BE49-F238E27FC236}">
                <a16:creationId xmlns:a16="http://schemas.microsoft.com/office/drawing/2014/main" id="{1A1C40C1-B767-0859-A3D7-A46FB457D3C6}"/>
              </a:ext>
            </a:extLst>
          </p:cNvPr>
          <p:cNvGraphicFramePr>
            <a:graphicFrameLocks noGrp="1"/>
          </p:cNvGraphicFramePr>
          <p:nvPr>
            <p:extLst>
              <p:ext uri="{D42A27DB-BD31-4B8C-83A1-F6EECF244321}">
                <p14:modId xmlns:p14="http://schemas.microsoft.com/office/powerpoint/2010/main" val="3895932037"/>
              </p:ext>
            </p:extLst>
          </p:nvPr>
        </p:nvGraphicFramePr>
        <p:xfrm>
          <a:off x="570272" y="729498"/>
          <a:ext cx="11326763" cy="4942840"/>
        </p:xfrm>
        <a:graphic>
          <a:graphicData uri="http://schemas.openxmlformats.org/drawingml/2006/table">
            <a:tbl>
              <a:tblPr firstRow="1" bandRow="1">
                <a:tableStyleId>{5C22544A-7EE6-4342-B048-85BDC9FD1C3A}</a:tableStyleId>
              </a:tblPr>
              <a:tblGrid>
                <a:gridCol w="1618109">
                  <a:extLst>
                    <a:ext uri="{9D8B030D-6E8A-4147-A177-3AD203B41FA5}">
                      <a16:colId xmlns:a16="http://schemas.microsoft.com/office/drawing/2014/main" val="1589873754"/>
                    </a:ext>
                  </a:extLst>
                </a:gridCol>
                <a:gridCol w="1618109">
                  <a:extLst>
                    <a:ext uri="{9D8B030D-6E8A-4147-A177-3AD203B41FA5}">
                      <a16:colId xmlns:a16="http://schemas.microsoft.com/office/drawing/2014/main" val="1455506543"/>
                    </a:ext>
                  </a:extLst>
                </a:gridCol>
                <a:gridCol w="1618109">
                  <a:extLst>
                    <a:ext uri="{9D8B030D-6E8A-4147-A177-3AD203B41FA5}">
                      <a16:colId xmlns:a16="http://schemas.microsoft.com/office/drawing/2014/main" val="1445191452"/>
                    </a:ext>
                  </a:extLst>
                </a:gridCol>
                <a:gridCol w="1618109">
                  <a:extLst>
                    <a:ext uri="{9D8B030D-6E8A-4147-A177-3AD203B41FA5}">
                      <a16:colId xmlns:a16="http://schemas.microsoft.com/office/drawing/2014/main" val="2398261146"/>
                    </a:ext>
                  </a:extLst>
                </a:gridCol>
                <a:gridCol w="1618109">
                  <a:extLst>
                    <a:ext uri="{9D8B030D-6E8A-4147-A177-3AD203B41FA5}">
                      <a16:colId xmlns:a16="http://schemas.microsoft.com/office/drawing/2014/main" val="4231782732"/>
                    </a:ext>
                  </a:extLst>
                </a:gridCol>
                <a:gridCol w="1618109">
                  <a:extLst>
                    <a:ext uri="{9D8B030D-6E8A-4147-A177-3AD203B41FA5}">
                      <a16:colId xmlns:a16="http://schemas.microsoft.com/office/drawing/2014/main" val="1483913411"/>
                    </a:ext>
                  </a:extLst>
                </a:gridCol>
                <a:gridCol w="1618109">
                  <a:extLst>
                    <a:ext uri="{9D8B030D-6E8A-4147-A177-3AD203B41FA5}">
                      <a16:colId xmlns:a16="http://schemas.microsoft.com/office/drawing/2014/main" val="1763148182"/>
                    </a:ext>
                  </a:extLst>
                </a:gridCol>
              </a:tblGrid>
              <a:tr h="370840">
                <a:tc>
                  <a:txBody>
                    <a:bodyPr/>
                    <a:lstStyle/>
                    <a:p>
                      <a:r>
                        <a:rPr lang="en-IN" sz="1200" b="1" dirty="0">
                          <a:latin typeface="Times New Roman" panose="02020603050405020304" pitchFamily="18" charset="0"/>
                          <a:cs typeface="Times New Roman" panose="02020603050405020304" pitchFamily="18" charset="0"/>
                        </a:rPr>
                        <a:t>S. No.</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Authors</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Title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Journal/Conference</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Year</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a:latin typeface="Times New Roman" panose="02020603050405020304" pitchFamily="18" charset="0"/>
                          <a:cs typeface="Times New Roman" panose="02020603050405020304" pitchFamily="18" charset="0"/>
                        </a:rPr>
                        <a:t>Key Focus</a:t>
                      </a:r>
                      <a:endParaRPr lang="en-IN" sz="120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Major Findings</a:t>
                      </a:r>
                      <a:endParaRPr lang="en-I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41941088"/>
                  </a:ext>
                </a:extLst>
              </a:tr>
              <a:tr h="370840">
                <a:tc>
                  <a:txBody>
                    <a:bodyPr/>
                    <a:lstStyle/>
                    <a:p>
                      <a:r>
                        <a:rPr lang="en-IN" sz="1200" dirty="0">
                          <a:latin typeface="Times New Roman" panose="02020603050405020304" pitchFamily="18" charset="0"/>
                          <a:cs typeface="Times New Roman" panose="02020603050405020304" pitchFamily="18" charset="0"/>
                        </a:rPr>
                        <a:t>1</a:t>
                      </a:r>
                    </a:p>
                  </a:txBody>
                  <a:tcPr anchor="ctr"/>
                </a:tc>
                <a:tc>
                  <a:txBody>
                    <a:bodyPr/>
                    <a:lstStyle/>
                    <a:p>
                      <a:r>
                        <a:rPr lang="en-IN" sz="1200">
                          <a:latin typeface="Times New Roman" panose="02020603050405020304" pitchFamily="18" charset="0"/>
                          <a:cs typeface="Times New Roman" panose="02020603050405020304" pitchFamily="18" charset="0"/>
                        </a:rPr>
                        <a:t>Saman Ebrahimi, Vladimir Y. Mariano</a:t>
                      </a:r>
                    </a:p>
                  </a:txBody>
                  <a:tcPr anchor="ctr"/>
                </a:tc>
                <a:tc>
                  <a:txBody>
                    <a:bodyPr/>
                    <a:lstStyle/>
                    <a:p>
                      <a:r>
                        <a:rPr lang="en-US" sz="1200" dirty="0">
                          <a:latin typeface="Times New Roman" panose="02020603050405020304" pitchFamily="18" charset="0"/>
                          <a:cs typeface="Times New Roman" panose="02020603050405020304" pitchFamily="18" charset="0"/>
                        </a:rPr>
                        <a:t>Image Quality Improvement in Kidney Stone Detection on Computed Tomography</a:t>
                      </a:r>
                    </a:p>
                  </a:txBody>
                  <a:tcPr anchor="ctr"/>
                </a:tc>
                <a:tc>
                  <a:txBody>
                    <a:bodyPr/>
                    <a:lstStyle/>
                    <a:p>
                      <a:r>
                        <a:rPr lang="en-US" sz="1200" dirty="0">
                          <a:latin typeface="Times New Roman" panose="02020603050405020304" pitchFamily="18" charset="0"/>
                          <a:cs typeface="Times New Roman" panose="02020603050405020304" pitchFamily="18" charset="0"/>
                        </a:rPr>
                        <a:t>Journal of Image and Graphics</a:t>
                      </a:r>
                    </a:p>
                  </a:txBody>
                  <a:tcPr anchor="ctr"/>
                </a:tc>
                <a:tc>
                  <a:txBody>
                    <a:bodyPr/>
                    <a:lstStyle/>
                    <a:p>
                      <a:r>
                        <a:rPr lang="en-IN" sz="1200">
                          <a:latin typeface="Times New Roman" panose="02020603050405020304" pitchFamily="18" charset="0"/>
                          <a:cs typeface="Times New Roman" panose="02020603050405020304" pitchFamily="18" charset="0"/>
                        </a:rPr>
                        <a:t>2015</a:t>
                      </a:r>
                    </a:p>
                  </a:txBody>
                  <a:tcPr anchor="ctr"/>
                </a:tc>
                <a:tc>
                  <a:txBody>
                    <a:bodyPr/>
                    <a:lstStyle/>
                    <a:p>
                      <a:r>
                        <a:rPr lang="en-US" sz="1200">
                          <a:latin typeface="Times New Roman" panose="02020603050405020304" pitchFamily="18" charset="0"/>
                          <a:cs typeface="Times New Roman" panose="02020603050405020304" pitchFamily="18" charset="0"/>
                        </a:rPr>
                        <a:t>Image quality improvement in kidney stone detection on CT images</a:t>
                      </a:r>
                    </a:p>
                  </a:txBody>
                  <a:tcPr anchor="ctr"/>
                </a:tc>
                <a:tc>
                  <a:txBody>
                    <a:bodyPr/>
                    <a:lstStyle/>
                    <a:p>
                      <a:r>
                        <a:rPr lang="en-US" sz="1200" dirty="0">
                          <a:latin typeface="Times New Roman" panose="02020603050405020304" pitchFamily="18" charset="0"/>
                          <a:cs typeface="Times New Roman" panose="02020603050405020304" pitchFamily="18" charset="0"/>
                        </a:rPr>
                        <a:t>Enhanced image quality led to better detection accuracy of kidney stones.</a:t>
                      </a:r>
                    </a:p>
                  </a:txBody>
                  <a:tcPr anchor="ctr"/>
                </a:tc>
                <a:extLst>
                  <a:ext uri="{0D108BD9-81ED-4DB2-BD59-A6C34878D82A}">
                    <a16:rowId xmlns:a16="http://schemas.microsoft.com/office/drawing/2014/main" val="536279803"/>
                  </a:ext>
                </a:extLst>
              </a:tr>
              <a:tr h="370840">
                <a:tc>
                  <a:txBody>
                    <a:bodyPr/>
                    <a:lstStyle/>
                    <a:p>
                      <a:r>
                        <a:rPr lang="en-IN" sz="1200" dirty="0">
                          <a:latin typeface="Times New Roman" panose="02020603050405020304" pitchFamily="18" charset="0"/>
                          <a:cs typeface="Times New Roman" panose="02020603050405020304" pitchFamily="18" charset="0"/>
                        </a:rPr>
                        <a:t>2</a:t>
                      </a:r>
                    </a:p>
                  </a:txBody>
                  <a:tcPr anchor="ctr"/>
                </a:tc>
                <a:tc>
                  <a:txBody>
                    <a:bodyPr/>
                    <a:lstStyle/>
                    <a:p>
                      <a:r>
                        <a:rPr lang="en-IN" sz="1200" dirty="0">
                          <a:latin typeface="Times New Roman" panose="02020603050405020304" pitchFamily="18" charset="0"/>
                          <a:cs typeface="Times New Roman" panose="02020603050405020304" pitchFamily="18" charset="0"/>
                        </a:rPr>
                        <a:t>Prema T. </a:t>
                      </a:r>
                      <a:r>
                        <a:rPr lang="en-IN" sz="1200" dirty="0" err="1">
                          <a:latin typeface="Times New Roman" panose="02020603050405020304" pitchFamily="18" charset="0"/>
                          <a:cs typeface="Times New Roman" panose="02020603050405020304" pitchFamily="18" charset="0"/>
                        </a:rPr>
                        <a:t>Akkasaligar</a:t>
                      </a:r>
                      <a:r>
                        <a:rPr lang="en-IN" sz="1200" dirty="0">
                          <a:latin typeface="Times New Roman" panose="02020603050405020304" pitchFamily="18" charset="0"/>
                          <a:cs typeface="Times New Roman" panose="02020603050405020304" pitchFamily="18" charset="0"/>
                        </a:rPr>
                        <a:t>, Sunanda </a:t>
                      </a:r>
                      <a:r>
                        <a:rPr lang="en-IN" sz="1200" dirty="0" err="1">
                          <a:latin typeface="Times New Roman" panose="02020603050405020304" pitchFamily="18" charset="0"/>
                          <a:cs typeface="Times New Roman" panose="02020603050405020304" pitchFamily="18" charset="0"/>
                        </a:rPr>
                        <a:t>Biradar</a:t>
                      </a:r>
                      <a:r>
                        <a:rPr lang="en-IN" sz="1200" dirty="0">
                          <a:latin typeface="Times New Roman" panose="02020603050405020304" pitchFamily="18" charset="0"/>
                          <a:cs typeface="Times New Roman" panose="02020603050405020304" pitchFamily="18" charset="0"/>
                        </a:rPr>
                        <a:t>, Veena </a:t>
                      </a:r>
                      <a:r>
                        <a:rPr lang="en-IN" sz="1200" dirty="0" err="1">
                          <a:latin typeface="Times New Roman" panose="02020603050405020304" pitchFamily="18" charset="0"/>
                          <a:cs typeface="Times New Roman" panose="02020603050405020304" pitchFamily="18" charset="0"/>
                        </a:rPr>
                        <a:t>Kumbar</a:t>
                      </a:r>
                      <a:endParaRPr lang="en-IN" sz="1200" dirty="0">
                        <a:latin typeface="Times New Roman" panose="02020603050405020304" pitchFamily="18" charset="0"/>
                        <a:cs typeface="Times New Roman" panose="02020603050405020304" pitchFamily="18" charset="0"/>
                      </a:endParaRPr>
                    </a:p>
                  </a:txBody>
                  <a:tcPr anchor="ctr"/>
                </a:tc>
                <a:tc>
                  <a:txBody>
                    <a:bodyPr/>
                    <a:lstStyle/>
                    <a:p>
                      <a:r>
                        <a:rPr lang="en-US" sz="1200">
                          <a:latin typeface="Times New Roman" panose="02020603050405020304" pitchFamily="18" charset="0"/>
                          <a:cs typeface="Times New Roman" panose="02020603050405020304" pitchFamily="18" charset="0"/>
                        </a:rPr>
                        <a:t>Kidney Stone Detection in Computed Tomography Images</a:t>
                      </a:r>
                    </a:p>
                  </a:txBody>
                  <a:tcPr anchor="ctr"/>
                </a:tc>
                <a:tc>
                  <a:txBody>
                    <a:bodyPr/>
                    <a:lstStyle/>
                    <a:p>
                      <a:r>
                        <a:rPr lang="en-IN" sz="1200">
                          <a:latin typeface="Times New Roman" panose="02020603050405020304" pitchFamily="18" charset="0"/>
                          <a:cs typeface="Times New Roman" panose="02020603050405020304" pitchFamily="18" charset="0"/>
                        </a:rPr>
                        <a:t>IEEE</a:t>
                      </a:r>
                    </a:p>
                  </a:txBody>
                  <a:tcPr anchor="ctr"/>
                </a:tc>
                <a:tc>
                  <a:txBody>
                    <a:bodyPr/>
                    <a:lstStyle/>
                    <a:p>
                      <a:r>
                        <a:rPr lang="en-IN" sz="1200">
                          <a:latin typeface="Times New Roman" panose="02020603050405020304" pitchFamily="18" charset="0"/>
                          <a:cs typeface="Times New Roman" panose="02020603050405020304" pitchFamily="18" charset="0"/>
                        </a:rPr>
                        <a:t>2017</a:t>
                      </a:r>
                    </a:p>
                  </a:txBody>
                  <a:tcPr anchor="ctr"/>
                </a:tc>
                <a:tc>
                  <a:txBody>
                    <a:bodyPr/>
                    <a:lstStyle/>
                    <a:p>
                      <a:r>
                        <a:rPr lang="en-US" sz="1200">
                          <a:latin typeface="Times New Roman" panose="02020603050405020304" pitchFamily="18" charset="0"/>
                          <a:cs typeface="Times New Roman" panose="02020603050405020304" pitchFamily="18" charset="0"/>
                        </a:rPr>
                        <a:t>Kidney stone detection using CT images</a:t>
                      </a:r>
                    </a:p>
                  </a:txBody>
                  <a:tcPr anchor="ctr"/>
                </a:tc>
                <a:tc>
                  <a:txBody>
                    <a:bodyPr/>
                    <a:lstStyle/>
                    <a:p>
                      <a:r>
                        <a:rPr lang="en-US" sz="1200" dirty="0">
                          <a:latin typeface="Times New Roman" panose="02020603050405020304" pitchFamily="18" charset="0"/>
                          <a:cs typeface="Times New Roman" panose="02020603050405020304" pitchFamily="18" charset="0"/>
                        </a:rPr>
                        <a:t>Proposed techniques showed significant improvement in detecting kidney stones from CT scans.</a:t>
                      </a:r>
                    </a:p>
                  </a:txBody>
                  <a:tcPr anchor="ctr"/>
                </a:tc>
                <a:extLst>
                  <a:ext uri="{0D108BD9-81ED-4DB2-BD59-A6C34878D82A}">
                    <a16:rowId xmlns:a16="http://schemas.microsoft.com/office/drawing/2014/main" val="1628405821"/>
                  </a:ext>
                </a:extLst>
              </a:tr>
              <a:tr h="370840">
                <a:tc>
                  <a:txBody>
                    <a:bodyPr/>
                    <a:lstStyle/>
                    <a:p>
                      <a:r>
                        <a:rPr lang="en-IN" sz="1200" dirty="0">
                          <a:latin typeface="Times New Roman" panose="02020603050405020304" pitchFamily="18" charset="0"/>
                          <a:cs typeface="Times New Roman" panose="02020603050405020304" pitchFamily="18" charset="0"/>
                        </a:rPr>
                        <a:t>3</a:t>
                      </a:r>
                    </a:p>
                  </a:txBody>
                  <a:tcPr anchor="ctr"/>
                </a:tc>
                <a:tc>
                  <a:txBody>
                    <a:bodyPr/>
                    <a:lstStyle/>
                    <a:p>
                      <a:r>
                        <a:rPr lang="en-IN" sz="1200">
                          <a:latin typeface="Times New Roman" panose="02020603050405020304" pitchFamily="18" charset="0"/>
                          <a:cs typeface="Times New Roman" panose="02020603050405020304" pitchFamily="18" charset="0"/>
                        </a:rPr>
                        <a:t>Aniket Gaikwad, Azharuddin Inamdar, Vikas Behera</a:t>
                      </a:r>
                    </a:p>
                  </a:txBody>
                  <a:tcPr anchor="ctr"/>
                </a:tc>
                <a:tc>
                  <a:txBody>
                    <a:bodyPr/>
                    <a:lstStyle/>
                    <a:p>
                      <a:r>
                        <a:rPr lang="en-US" sz="1200">
                          <a:latin typeface="Times New Roman" panose="02020603050405020304" pitchFamily="18" charset="0"/>
                          <a:cs typeface="Times New Roman" panose="02020603050405020304" pitchFamily="18" charset="0"/>
                        </a:rPr>
                        <a:t>Lung Cancer Detection Using Digital Image Processing on CT Scan Images</a:t>
                      </a:r>
                    </a:p>
                  </a:txBody>
                  <a:tcPr anchor="ctr"/>
                </a:tc>
                <a:tc>
                  <a:txBody>
                    <a:bodyPr/>
                    <a:lstStyle/>
                    <a:p>
                      <a:r>
                        <a:rPr lang="en-US" sz="1200">
                          <a:latin typeface="Times New Roman" panose="02020603050405020304" pitchFamily="18" charset="0"/>
                          <a:cs typeface="Times New Roman" panose="02020603050405020304" pitchFamily="18" charset="0"/>
                        </a:rPr>
                        <a:t>International Research Journal of Engineering and Technology</a:t>
                      </a:r>
                    </a:p>
                  </a:txBody>
                  <a:tcPr anchor="ctr"/>
                </a:tc>
                <a:tc>
                  <a:txBody>
                    <a:bodyPr/>
                    <a:lstStyle/>
                    <a:p>
                      <a:r>
                        <a:rPr lang="en-IN" sz="1200">
                          <a:latin typeface="Times New Roman" panose="02020603050405020304" pitchFamily="18" charset="0"/>
                          <a:cs typeface="Times New Roman" panose="02020603050405020304" pitchFamily="18" charset="0"/>
                        </a:rPr>
                        <a:t>2016</a:t>
                      </a:r>
                    </a:p>
                  </a:txBody>
                  <a:tcPr anchor="ctr"/>
                </a:tc>
                <a:tc>
                  <a:txBody>
                    <a:bodyPr/>
                    <a:lstStyle/>
                    <a:p>
                      <a:r>
                        <a:rPr lang="en-US" sz="1200">
                          <a:latin typeface="Times New Roman" panose="02020603050405020304" pitchFamily="18" charset="0"/>
                          <a:cs typeface="Times New Roman" panose="02020603050405020304" pitchFamily="18" charset="0"/>
                        </a:rPr>
                        <a:t>Application of digital image processing for lung cancer detection in CT images</a:t>
                      </a:r>
                    </a:p>
                  </a:txBody>
                  <a:tcPr anchor="ctr"/>
                </a:tc>
                <a:tc>
                  <a:txBody>
                    <a:bodyPr/>
                    <a:lstStyle/>
                    <a:p>
                      <a:r>
                        <a:rPr lang="en-US" sz="1200" dirty="0">
                          <a:latin typeface="Times New Roman" panose="02020603050405020304" pitchFamily="18" charset="0"/>
                          <a:cs typeface="Times New Roman" panose="02020603050405020304" pitchFamily="18" charset="0"/>
                        </a:rPr>
                        <a:t>Effective preprocessing and segmentation methods improved detection accuracy for lung cancer.</a:t>
                      </a:r>
                    </a:p>
                  </a:txBody>
                  <a:tcPr anchor="ctr"/>
                </a:tc>
                <a:extLst>
                  <a:ext uri="{0D108BD9-81ED-4DB2-BD59-A6C34878D82A}">
                    <a16:rowId xmlns:a16="http://schemas.microsoft.com/office/drawing/2014/main" val="2900902224"/>
                  </a:ext>
                </a:extLst>
              </a:tr>
              <a:tr h="370840">
                <a:tc>
                  <a:txBody>
                    <a:bodyPr/>
                    <a:lstStyle/>
                    <a:p>
                      <a:r>
                        <a:rPr lang="en-IN" sz="1200" dirty="0">
                          <a:latin typeface="Times New Roman" panose="02020603050405020304" pitchFamily="18" charset="0"/>
                          <a:cs typeface="Times New Roman" panose="02020603050405020304" pitchFamily="18" charset="0"/>
                        </a:rPr>
                        <a:t>4</a:t>
                      </a:r>
                    </a:p>
                  </a:txBody>
                  <a:tcPr anchor="ctr"/>
                </a:tc>
                <a:tc>
                  <a:txBody>
                    <a:bodyPr/>
                    <a:lstStyle/>
                    <a:p>
                      <a:r>
                        <a:rPr lang="en-IN" sz="1200">
                          <a:latin typeface="Times New Roman" panose="02020603050405020304" pitchFamily="18" charset="0"/>
                          <a:cs typeface="Times New Roman" panose="02020603050405020304" pitchFamily="18" charset="0"/>
                        </a:rPr>
                        <a:t>Brisbane Wayne, R. Bailey Michael, D. Sorensen Mathew</a:t>
                      </a:r>
                    </a:p>
                  </a:txBody>
                  <a:tcPr anchor="ctr"/>
                </a:tc>
                <a:tc>
                  <a:txBody>
                    <a:bodyPr/>
                    <a:lstStyle/>
                    <a:p>
                      <a:r>
                        <a:rPr lang="en-US" sz="1200">
                          <a:latin typeface="Times New Roman" panose="02020603050405020304" pitchFamily="18" charset="0"/>
                          <a:cs typeface="Times New Roman" panose="02020603050405020304" pitchFamily="18" charset="0"/>
                        </a:rPr>
                        <a:t>An Overview of Kidney Stone Imaging Techniques</a:t>
                      </a:r>
                    </a:p>
                  </a:txBody>
                  <a:tcPr anchor="ctr"/>
                </a:tc>
                <a:tc>
                  <a:txBody>
                    <a:bodyPr/>
                    <a:lstStyle/>
                    <a:p>
                      <a:r>
                        <a:rPr lang="en-IN" sz="1200">
                          <a:latin typeface="Times New Roman" panose="02020603050405020304" pitchFamily="18" charset="0"/>
                          <a:cs typeface="Times New Roman" panose="02020603050405020304" pitchFamily="18" charset="0"/>
                        </a:rPr>
                        <a:t>Nature Reviews Urology</a:t>
                      </a:r>
                    </a:p>
                  </a:txBody>
                  <a:tcPr anchor="ctr"/>
                </a:tc>
                <a:tc>
                  <a:txBody>
                    <a:bodyPr/>
                    <a:lstStyle/>
                    <a:p>
                      <a:r>
                        <a:rPr lang="en-IN" sz="1200">
                          <a:latin typeface="Times New Roman" panose="02020603050405020304" pitchFamily="18" charset="0"/>
                          <a:cs typeface="Times New Roman" panose="02020603050405020304" pitchFamily="18" charset="0"/>
                        </a:rPr>
                        <a:t>2016</a:t>
                      </a:r>
                    </a:p>
                  </a:txBody>
                  <a:tcPr anchor="ctr"/>
                </a:tc>
                <a:tc>
                  <a:txBody>
                    <a:bodyPr/>
                    <a:lstStyle/>
                    <a:p>
                      <a:r>
                        <a:rPr lang="en-US" sz="1200">
                          <a:latin typeface="Times New Roman" panose="02020603050405020304" pitchFamily="18" charset="0"/>
                          <a:cs typeface="Times New Roman" panose="02020603050405020304" pitchFamily="18" charset="0"/>
                        </a:rPr>
                        <a:t>Comparative analysis of kidney stone imaging methods</a:t>
                      </a:r>
                    </a:p>
                  </a:txBody>
                  <a:tcPr anchor="ctr"/>
                </a:tc>
                <a:tc>
                  <a:txBody>
                    <a:bodyPr/>
                    <a:lstStyle/>
                    <a:p>
                      <a:r>
                        <a:rPr lang="en-US" sz="1200" dirty="0">
                          <a:latin typeface="Times New Roman" panose="02020603050405020304" pitchFamily="18" charset="0"/>
                          <a:cs typeface="Times New Roman" panose="02020603050405020304" pitchFamily="18" charset="0"/>
                        </a:rPr>
                        <a:t>Detailed review of various imaging techniques like CT, ultrasound, and MRI for kidney stone diagnosis.</a:t>
                      </a:r>
                    </a:p>
                  </a:txBody>
                  <a:tcPr anchor="ctr"/>
                </a:tc>
                <a:extLst>
                  <a:ext uri="{0D108BD9-81ED-4DB2-BD59-A6C34878D82A}">
                    <a16:rowId xmlns:a16="http://schemas.microsoft.com/office/drawing/2014/main" val="2816532272"/>
                  </a:ext>
                </a:extLst>
              </a:tr>
            </a:tbl>
          </a:graphicData>
        </a:graphic>
      </p:graphicFrame>
      <p:sp>
        <p:nvSpPr>
          <p:cNvPr id="8" name="TextBox 7">
            <a:extLst>
              <a:ext uri="{FF2B5EF4-FFF2-40B4-BE49-F238E27FC236}">
                <a16:creationId xmlns:a16="http://schemas.microsoft.com/office/drawing/2014/main" id="{66B34A4E-F0F3-2844-6919-FC3DEFA7B85F}"/>
              </a:ext>
            </a:extLst>
          </p:cNvPr>
          <p:cNvSpPr txBox="1"/>
          <p:nvPr/>
        </p:nvSpPr>
        <p:spPr>
          <a:xfrm>
            <a:off x="3332414" y="5672338"/>
            <a:ext cx="552715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Times New Roman" panose="02020603050405020304" pitchFamily="18" charset="0"/>
                <a:ea typeface="Squada One"/>
                <a:cs typeface="Times New Roman" panose="02020603050405020304" pitchFamily="18" charset="0"/>
                <a:sym typeface="Squada One"/>
              </a:rPr>
              <a:t>Table 1 Literature Review</a:t>
            </a:r>
          </a:p>
        </p:txBody>
      </p:sp>
      <p:sp>
        <p:nvSpPr>
          <p:cNvPr id="11" name="TextBox 10">
            <a:extLst>
              <a:ext uri="{FF2B5EF4-FFF2-40B4-BE49-F238E27FC236}">
                <a16:creationId xmlns:a16="http://schemas.microsoft.com/office/drawing/2014/main" id="{9F415E43-24A9-EA2E-8812-7FF25016B2D7}"/>
              </a:ext>
            </a:extLst>
          </p:cNvPr>
          <p:cNvSpPr txBox="1"/>
          <p:nvPr/>
        </p:nvSpPr>
        <p:spPr>
          <a:xfrm>
            <a:off x="4602480" y="196417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[1]</a:t>
            </a:r>
          </a:p>
        </p:txBody>
      </p:sp>
      <p:sp>
        <p:nvSpPr>
          <p:cNvPr id="12" name="TextBox 11">
            <a:extLst>
              <a:ext uri="{FF2B5EF4-FFF2-40B4-BE49-F238E27FC236}">
                <a16:creationId xmlns:a16="http://schemas.microsoft.com/office/drawing/2014/main" id="{EA8D5A9C-0219-BA6E-7949-C180AD9FB3C7}"/>
              </a:ext>
            </a:extLst>
          </p:cNvPr>
          <p:cNvSpPr txBox="1"/>
          <p:nvPr/>
        </p:nvSpPr>
        <p:spPr>
          <a:xfrm>
            <a:off x="5080000" y="279729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[2]</a:t>
            </a:r>
          </a:p>
        </p:txBody>
      </p:sp>
      <p:sp>
        <p:nvSpPr>
          <p:cNvPr id="13" name="TextBox 12">
            <a:extLst>
              <a:ext uri="{FF2B5EF4-FFF2-40B4-BE49-F238E27FC236}">
                <a16:creationId xmlns:a16="http://schemas.microsoft.com/office/drawing/2014/main" id="{3F4BB7C4-8157-86F4-8C48-59D376772AD8}"/>
              </a:ext>
            </a:extLst>
          </p:cNvPr>
          <p:cNvSpPr txBox="1"/>
          <p:nvPr/>
        </p:nvSpPr>
        <p:spPr>
          <a:xfrm>
            <a:off x="4277360" y="40063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[3]</a:t>
            </a:r>
          </a:p>
        </p:txBody>
      </p:sp>
      <p:sp>
        <p:nvSpPr>
          <p:cNvPr id="14" name="TextBox 13">
            <a:extLst>
              <a:ext uri="{FF2B5EF4-FFF2-40B4-BE49-F238E27FC236}">
                <a16:creationId xmlns:a16="http://schemas.microsoft.com/office/drawing/2014/main" id="{6DE4F0ED-3575-D094-3A1A-39967F3B92F9}"/>
              </a:ext>
            </a:extLst>
          </p:cNvPr>
          <p:cNvSpPr txBox="1"/>
          <p:nvPr/>
        </p:nvSpPr>
        <p:spPr>
          <a:xfrm>
            <a:off x="4521200" y="5073134"/>
            <a:ext cx="40640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Times New Roman" panose="02020603050405020304" pitchFamily="18" charset="0"/>
                <a:ea typeface="Squada One"/>
                <a:cs typeface="Times New Roman" panose="02020603050405020304" pitchFamily="18" charset="0"/>
                <a:sym typeface="Squada One"/>
              </a:rPr>
              <a:t>[4]</a:t>
            </a:r>
          </a:p>
        </p:txBody>
      </p:sp>
    </p:spTree>
    <p:extLst>
      <p:ext uri="{BB962C8B-B14F-4D97-AF65-F5344CB8AC3E}">
        <p14:creationId xmlns:p14="http://schemas.microsoft.com/office/powerpoint/2010/main" val="7766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6031</TotalTime>
  <Words>4077</Words>
  <Application>Microsoft Office PowerPoint</Application>
  <PresentationFormat>Widescreen</PresentationFormat>
  <Paragraphs>552</Paragraphs>
  <Slides>78</Slides>
  <Notes>78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Courier New</vt:lpstr>
      <vt:lpstr>Squada One</vt:lpstr>
      <vt:lpstr>Times New Roman</vt:lpstr>
      <vt:lpstr>Varela Round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Sukeshi Parnami</dc:creator>
  <cp:lastModifiedBy>Samaksh Mittal</cp:lastModifiedBy>
  <cp:revision>224</cp:revision>
  <dcterms:created xsi:type="dcterms:W3CDTF">2023-06-27T05:32:28Z</dcterms:created>
  <dcterms:modified xsi:type="dcterms:W3CDTF">2024-11-21T21:52:17Z</dcterms:modified>
</cp:coreProperties>
</file>